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5" r:id="rId10"/>
    <p:sldId id="264" r:id="rId11"/>
    <p:sldId id="266" r:id="rId12"/>
    <p:sldId id="267" r:id="rId13"/>
    <p:sldId id="269" r:id="rId14"/>
    <p:sldId id="270" r:id="rId1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765287727886865E-2"/>
          <c:y val="8.5801277335551304E-2"/>
          <c:w val="0.41212513125781725"/>
          <c:h val="0.690588057783369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финансовых ресурсов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0">
                    <a:solidFill>
                      <a:schemeClr val="bg1"/>
                    </a:solidFill>
                    <a:latin typeface="Franklin Gothic Medium" panose="020B06030201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Лист1!$A$2:$A$9</c:f>
              <c:strCache>
                <c:ptCount val="8"/>
                <c:pt idx="0">
                  <c:v>Автомобильный транспорт - 459 513,4 тыс. руб.</c:v>
                </c:pt>
                <c:pt idx="1">
                  <c:v>Гражданская авиация - 1 843 426,2 тыс. руб.</c:v>
                </c:pt>
                <c:pt idx="2">
                  <c:v>Водный транспорт - 595 068,4 тыс. руб.</c:v>
                </c:pt>
                <c:pt idx="3">
                  <c:v>Железнодорожный транспорт - 302 700,1 тыс. руб.</c:v>
                </c:pt>
                <c:pt idx="4">
                  <c:v>Дорожное хозяйство - 12 344 863,7 тыс. руб.</c:v>
                </c:pt>
                <c:pt idx="5">
                  <c:v>Безопасность дорожного движения - 772 742,6 тыс. руб.</c:v>
                </c:pt>
                <c:pt idx="6">
                  <c:v>Налог на имущество (автомобильные дороги общего пользования регионального и межмуниципального значения) - 2 297 238,93 тыс. руб.</c:v>
                </c:pt>
                <c:pt idx="7">
                  <c:v>Обеспечение деятельности Депдорхоз и транспорта Югры, Служба Гостехнадзора Югры - 305 912,45 тыс. руб.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459513.4</c:v>
                </c:pt>
                <c:pt idx="1">
                  <c:v>1843426.2</c:v>
                </c:pt>
                <c:pt idx="2">
                  <c:v>595068.4</c:v>
                </c:pt>
                <c:pt idx="3">
                  <c:v>302700.09999999998</c:v>
                </c:pt>
                <c:pt idx="4">
                  <c:v>12344863.699999999</c:v>
                </c:pt>
                <c:pt idx="5">
                  <c:v>772742.6</c:v>
                </c:pt>
                <c:pt idx="6">
                  <c:v>2297238.9300000002</c:v>
                </c:pt>
                <c:pt idx="7">
                  <c:v>305912.45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6611207625675999"/>
          <c:y val="4.4385646339595894E-2"/>
          <c:w val="0.5252140443176565"/>
          <c:h val="0.94459568306224229"/>
        </c:manualLayout>
      </c:layout>
      <c:overlay val="0"/>
      <c:txPr>
        <a:bodyPr/>
        <a:lstStyle/>
        <a:p>
          <a:pPr algn="just">
            <a:defRPr sz="140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31315486278382931"/>
          <c:w val="0.31898375338602847"/>
          <c:h val="0.48975330265738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Franklin Gothic Medium" panose="020B06030201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Строительство и реконструкция региональных автомобильных дорог</c:v>
                </c:pt>
                <c:pt idx="1">
                  <c:v>Капитальный ремонт и ремонт региональных автомобильных дорог</c:v>
                </c:pt>
                <c:pt idx="2">
                  <c:v>Содержание региональных автомобильных дорог, обустройство и содержание зимних автомобильных дорог и ледовых переправ общего пользования межмуниципального значения</c:v>
                </c:pt>
                <c:pt idx="3">
                  <c:v>Предоставление субсидий местным бюджетам на строительство, реконструкцию капитальный ремонт и ремонт автомобильных дорог местного значения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1905.2</c:v>
                </c:pt>
                <c:pt idx="1">
                  <c:v>3287.6</c:v>
                </c:pt>
                <c:pt idx="2">
                  <c:v>4550.1000000000004</c:v>
                </c:pt>
                <c:pt idx="3">
                  <c:v>1839.8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33202284208710325"/>
          <c:y val="0.18853888172591984"/>
          <c:w val="0.39840458106280879"/>
          <c:h val="0.71390750919563684"/>
        </c:manualLayout>
      </c:layout>
      <c:overlay val="0"/>
      <c:txPr>
        <a:bodyPr/>
        <a:lstStyle/>
        <a:p>
          <a:pPr algn="just">
            <a:defRPr sz="1000">
              <a:solidFill>
                <a:srgbClr val="002060"/>
              </a:solidFill>
              <a:latin typeface="Franklin Gothic Medium" panose="020B06030201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13583A-C486-4BF3-8644-0788FD90DACD}" type="doc">
      <dgm:prSet loTypeId="urn:microsoft.com/office/officeart/2005/8/layout/vList3" loCatId="list" qsTypeId="urn:microsoft.com/office/officeart/2005/8/quickstyle/simple2" qsCatId="simple" csTypeId="urn:microsoft.com/office/officeart/2005/8/colors/colorful1" csCatId="colorful" phldr="1"/>
      <dgm:spPr/>
    </dgm:pt>
    <dgm:pt modelId="{8269996B-E038-425D-9A45-A42224151B3C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Автомобильный транспорт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050EFFB0-6624-4209-9C4B-1220516DAFEB}" type="parTrans" cxnId="{ADE12F1E-D3B5-4948-AA06-EA001E20BC3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72EF725-C846-442D-81AE-4E9365FCCC7E}" type="sibTrans" cxnId="{ADE12F1E-D3B5-4948-AA06-EA001E20BC3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18789B8-AEBB-4E4F-87E9-037081EDC16B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Гражданская авиация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CEFCA1DB-8FB7-4EDC-BBB2-B0926C120F7E}" type="parTrans" cxnId="{C4B9C726-74E3-463C-A61E-FDE972615A1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24A6223-CAC0-482D-A5F1-0F3AF10704F9}" type="sibTrans" cxnId="{C4B9C726-74E3-463C-A61E-FDE972615A1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033693D9-9008-4D7F-8895-0DAABFB45F16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Водный транспорт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6A467FB1-949C-418B-899E-D50A850FF923}" type="parTrans" cxnId="{C58EFA6D-C37C-412B-8984-A469193B5FB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039C3EB6-A436-4434-8339-267384756314}" type="sibTrans" cxnId="{C58EFA6D-C37C-412B-8984-A469193B5FB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CCB9BE1-9786-4A22-853C-7F3DF44F9720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Железнодорожный транспорт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4F064DDA-ABE9-4E5E-BF22-65C25D2C4BD5}" type="parTrans" cxnId="{288D8263-A013-43A5-9159-4584EB0191B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FF5F189-6832-434B-A846-E884E38FCF00}" type="sibTrans" cxnId="{288D8263-A013-43A5-9159-4584EB0191B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A611F29-5443-48C8-96BB-B1F56B0EB665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Дорожное хозяйство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4B7D630E-6CD3-4EA3-87AE-F3E552BA4A91}" type="parTrans" cxnId="{DFA224BC-89A5-40AF-B9AA-0C532AD002C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309DAA5-6A18-4CAF-89E6-13D99B9AE66F}" type="sibTrans" cxnId="{DFA224BC-89A5-40AF-B9AA-0C532AD002C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80D7D19-E920-40E4-85C7-F9F0D04649C9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Безопасность дорожного движения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7AE775C7-204A-4AA9-A520-01A39EFF68DD}" type="parTrans" cxnId="{A38169E9-1B9C-41C1-9562-A998E07C36C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0D2D5EA-0FD2-4987-9262-C214233407A0}" type="sibTrans" cxnId="{A38169E9-1B9C-41C1-9562-A998E07C36C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65DCEACA-28D6-4B8B-B3F0-511D3647ED93}" type="pres">
      <dgm:prSet presAssocID="{2B13583A-C486-4BF3-8644-0788FD90DACD}" presName="linearFlow" presStyleCnt="0">
        <dgm:presLayoutVars>
          <dgm:dir/>
          <dgm:resizeHandles val="exact"/>
        </dgm:presLayoutVars>
      </dgm:prSet>
      <dgm:spPr/>
    </dgm:pt>
    <dgm:pt modelId="{00A41BA1-6AA2-46ED-A70F-A617E3A23B7E}" type="pres">
      <dgm:prSet presAssocID="{8269996B-E038-425D-9A45-A42224151B3C}" presName="composite" presStyleCnt="0"/>
      <dgm:spPr/>
    </dgm:pt>
    <dgm:pt modelId="{F0CC8EFD-51E1-48A3-A44A-EBDFD915A84E}" type="pres">
      <dgm:prSet presAssocID="{8269996B-E038-425D-9A45-A42224151B3C}" presName="imgShp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ru-RU"/>
        </a:p>
      </dgm:t>
    </dgm:pt>
    <dgm:pt modelId="{C770E3A4-B5D2-421A-AEC5-C96F88CAAB7C}" type="pres">
      <dgm:prSet presAssocID="{8269996B-E038-425D-9A45-A42224151B3C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78199-56DE-49FC-9980-5F8EC4430382}" type="pres">
      <dgm:prSet presAssocID="{C72EF725-C846-442D-81AE-4E9365FCCC7E}" presName="spacing" presStyleCnt="0"/>
      <dgm:spPr/>
    </dgm:pt>
    <dgm:pt modelId="{BBACA53E-1348-4059-B4D9-9F513E6AE7BF}" type="pres">
      <dgm:prSet presAssocID="{818789B8-AEBB-4E4F-87E9-037081EDC16B}" presName="composite" presStyleCnt="0"/>
      <dgm:spPr/>
    </dgm:pt>
    <dgm:pt modelId="{0F41C7C8-4812-4300-A969-25E69468CD35}" type="pres">
      <dgm:prSet presAssocID="{818789B8-AEBB-4E4F-87E9-037081EDC16B}" presName="imgShp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79B93AC-F5B2-45C2-B46F-162AE129C90F}" type="pres">
      <dgm:prSet presAssocID="{818789B8-AEBB-4E4F-87E9-037081EDC16B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3C2AD-A5B9-4F8F-89C7-F81B454BEDD2}" type="pres">
      <dgm:prSet presAssocID="{A24A6223-CAC0-482D-A5F1-0F3AF10704F9}" presName="spacing" presStyleCnt="0"/>
      <dgm:spPr/>
    </dgm:pt>
    <dgm:pt modelId="{F98E3DEF-B219-4592-930C-5CCD81B62E74}" type="pres">
      <dgm:prSet presAssocID="{033693D9-9008-4D7F-8895-0DAABFB45F16}" presName="composite" presStyleCnt="0"/>
      <dgm:spPr/>
    </dgm:pt>
    <dgm:pt modelId="{6603E892-82B0-4475-9FA8-6C16364EE5C1}" type="pres">
      <dgm:prSet presAssocID="{033693D9-9008-4D7F-8895-0DAABFB45F16}" presName="imgShp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F5167B9-5154-48E6-A77D-A2E9FAA3C00F}" type="pres">
      <dgm:prSet presAssocID="{033693D9-9008-4D7F-8895-0DAABFB45F16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C9DE5-C5C3-4EBB-95D9-791030BD2882}" type="pres">
      <dgm:prSet presAssocID="{039C3EB6-A436-4434-8339-267384756314}" presName="spacing" presStyleCnt="0"/>
      <dgm:spPr/>
    </dgm:pt>
    <dgm:pt modelId="{D7C6B817-DB11-4574-AC83-EF3F63297B6A}" type="pres">
      <dgm:prSet presAssocID="{3CCB9BE1-9786-4A22-853C-7F3DF44F9720}" presName="composite" presStyleCnt="0"/>
      <dgm:spPr/>
    </dgm:pt>
    <dgm:pt modelId="{034563B1-E2A7-4F7C-8DA9-4ECF35C955E3}" type="pres">
      <dgm:prSet presAssocID="{3CCB9BE1-9786-4A22-853C-7F3DF44F9720}" presName="imgShp" presStyleLbl="fgImgPlac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4000" r="-44000"/>
          </a:stretch>
        </a:blipFill>
      </dgm:spPr>
      <dgm:t>
        <a:bodyPr/>
        <a:lstStyle/>
        <a:p>
          <a:endParaRPr lang="ru-RU"/>
        </a:p>
      </dgm:t>
    </dgm:pt>
    <dgm:pt modelId="{B37B38D8-E463-4BF1-A1E9-CC94426B3903}" type="pres">
      <dgm:prSet presAssocID="{3CCB9BE1-9786-4A22-853C-7F3DF44F9720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1CD1B-81F7-4EDD-8F89-B59110D82AFC}" type="pres">
      <dgm:prSet presAssocID="{2FF5F189-6832-434B-A846-E884E38FCF00}" presName="spacing" presStyleCnt="0"/>
      <dgm:spPr/>
    </dgm:pt>
    <dgm:pt modelId="{A535E162-9A93-4D70-A1CD-B10B869DD208}" type="pres">
      <dgm:prSet presAssocID="{8A611F29-5443-48C8-96BB-B1F56B0EB665}" presName="composite" presStyleCnt="0"/>
      <dgm:spPr/>
    </dgm:pt>
    <dgm:pt modelId="{EF3B18EC-CC5A-4193-A446-D44FE78A5845}" type="pres">
      <dgm:prSet presAssocID="{8A611F29-5443-48C8-96BB-B1F56B0EB665}" presName="imgShp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E6729DAA-15F7-416C-A4CD-4180ABBDEDB3}" type="pres">
      <dgm:prSet presAssocID="{8A611F29-5443-48C8-96BB-B1F56B0EB665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ED07D-0956-4D5B-87EE-54AC99DC20A8}" type="pres">
      <dgm:prSet presAssocID="{5309DAA5-6A18-4CAF-89E6-13D99B9AE66F}" presName="spacing" presStyleCnt="0"/>
      <dgm:spPr/>
    </dgm:pt>
    <dgm:pt modelId="{90CFF556-8584-4872-B4A9-2E7909C502D3}" type="pres">
      <dgm:prSet presAssocID="{D80D7D19-E920-40E4-85C7-F9F0D04649C9}" presName="composite" presStyleCnt="0"/>
      <dgm:spPr/>
    </dgm:pt>
    <dgm:pt modelId="{389E04F4-2ED4-4553-9EF1-BC32E389954C}" type="pres">
      <dgm:prSet presAssocID="{D80D7D19-E920-40E4-85C7-F9F0D04649C9}" presName="imgShp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ru-RU"/>
        </a:p>
      </dgm:t>
    </dgm:pt>
    <dgm:pt modelId="{6CAB9626-2DD4-4540-A6E2-CFDCC442D38B}" type="pres">
      <dgm:prSet presAssocID="{D80D7D19-E920-40E4-85C7-F9F0D04649C9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8D8263-A013-43A5-9159-4584EB0191B0}" srcId="{2B13583A-C486-4BF3-8644-0788FD90DACD}" destId="{3CCB9BE1-9786-4A22-853C-7F3DF44F9720}" srcOrd="3" destOrd="0" parTransId="{4F064DDA-ABE9-4E5E-BF22-65C25D2C4BD5}" sibTransId="{2FF5F189-6832-434B-A846-E884E38FCF00}"/>
    <dgm:cxn modelId="{07E549D1-9241-412E-8CBB-7A6D3EAD826C}" type="presOf" srcId="{8269996B-E038-425D-9A45-A42224151B3C}" destId="{C770E3A4-B5D2-421A-AEC5-C96F88CAAB7C}" srcOrd="0" destOrd="0" presId="urn:microsoft.com/office/officeart/2005/8/layout/vList3"/>
    <dgm:cxn modelId="{81A310AE-6C5A-4F1D-A022-8C1A1A14C231}" type="presOf" srcId="{3CCB9BE1-9786-4A22-853C-7F3DF44F9720}" destId="{B37B38D8-E463-4BF1-A1E9-CC94426B3903}" srcOrd="0" destOrd="0" presId="urn:microsoft.com/office/officeart/2005/8/layout/vList3"/>
    <dgm:cxn modelId="{B09D3682-EB68-4EE4-B99C-A9EBD0CECE5D}" type="presOf" srcId="{8A611F29-5443-48C8-96BB-B1F56B0EB665}" destId="{E6729DAA-15F7-416C-A4CD-4180ABBDEDB3}" srcOrd="0" destOrd="0" presId="urn:microsoft.com/office/officeart/2005/8/layout/vList3"/>
    <dgm:cxn modelId="{57E5127E-D9CF-4F81-8002-B63CD1ABD001}" type="presOf" srcId="{033693D9-9008-4D7F-8895-0DAABFB45F16}" destId="{3F5167B9-5154-48E6-A77D-A2E9FAA3C00F}" srcOrd="0" destOrd="0" presId="urn:microsoft.com/office/officeart/2005/8/layout/vList3"/>
    <dgm:cxn modelId="{A38169E9-1B9C-41C1-9562-A998E07C36C5}" srcId="{2B13583A-C486-4BF3-8644-0788FD90DACD}" destId="{D80D7D19-E920-40E4-85C7-F9F0D04649C9}" srcOrd="5" destOrd="0" parTransId="{7AE775C7-204A-4AA9-A520-01A39EFF68DD}" sibTransId="{90D2D5EA-0FD2-4987-9262-C214233407A0}"/>
    <dgm:cxn modelId="{6AFDD85C-5DAB-49DD-B032-49300ED4005E}" type="presOf" srcId="{D80D7D19-E920-40E4-85C7-F9F0D04649C9}" destId="{6CAB9626-2DD4-4540-A6E2-CFDCC442D38B}" srcOrd="0" destOrd="0" presId="urn:microsoft.com/office/officeart/2005/8/layout/vList3"/>
    <dgm:cxn modelId="{DFA224BC-89A5-40AF-B9AA-0C532AD002C4}" srcId="{2B13583A-C486-4BF3-8644-0788FD90DACD}" destId="{8A611F29-5443-48C8-96BB-B1F56B0EB665}" srcOrd="4" destOrd="0" parTransId="{4B7D630E-6CD3-4EA3-87AE-F3E552BA4A91}" sibTransId="{5309DAA5-6A18-4CAF-89E6-13D99B9AE66F}"/>
    <dgm:cxn modelId="{C4B9C726-74E3-463C-A61E-FDE972615A1D}" srcId="{2B13583A-C486-4BF3-8644-0788FD90DACD}" destId="{818789B8-AEBB-4E4F-87E9-037081EDC16B}" srcOrd="1" destOrd="0" parTransId="{CEFCA1DB-8FB7-4EDC-BBB2-B0926C120F7E}" sibTransId="{A24A6223-CAC0-482D-A5F1-0F3AF10704F9}"/>
    <dgm:cxn modelId="{08CBAC28-6AF8-4641-9180-DBBE04351F0A}" type="presOf" srcId="{2B13583A-C486-4BF3-8644-0788FD90DACD}" destId="{65DCEACA-28D6-4B8B-B3F0-511D3647ED93}" srcOrd="0" destOrd="0" presId="urn:microsoft.com/office/officeart/2005/8/layout/vList3"/>
    <dgm:cxn modelId="{2A85B6DF-D401-48B2-8B78-CEA5F3FA3A39}" type="presOf" srcId="{818789B8-AEBB-4E4F-87E9-037081EDC16B}" destId="{279B93AC-F5B2-45C2-B46F-162AE129C90F}" srcOrd="0" destOrd="0" presId="urn:microsoft.com/office/officeart/2005/8/layout/vList3"/>
    <dgm:cxn modelId="{ADE12F1E-D3B5-4948-AA06-EA001E20BC36}" srcId="{2B13583A-C486-4BF3-8644-0788FD90DACD}" destId="{8269996B-E038-425D-9A45-A42224151B3C}" srcOrd="0" destOrd="0" parTransId="{050EFFB0-6624-4209-9C4B-1220516DAFEB}" sibTransId="{C72EF725-C846-442D-81AE-4E9365FCCC7E}"/>
    <dgm:cxn modelId="{C58EFA6D-C37C-412B-8984-A469193B5FBA}" srcId="{2B13583A-C486-4BF3-8644-0788FD90DACD}" destId="{033693D9-9008-4D7F-8895-0DAABFB45F16}" srcOrd="2" destOrd="0" parTransId="{6A467FB1-949C-418B-899E-D50A850FF923}" sibTransId="{039C3EB6-A436-4434-8339-267384756314}"/>
    <dgm:cxn modelId="{111DCDDA-86F5-450C-B42E-8A1D9690E30D}" type="presParOf" srcId="{65DCEACA-28D6-4B8B-B3F0-511D3647ED93}" destId="{00A41BA1-6AA2-46ED-A70F-A617E3A23B7E}" srcOrd="0" destOrd="0" presId="urn:microsoft.com/office/officeart/2005/8/layout/vList3"/>
    <dgm:cxn modelId="{590111A0-DEF7-4079-9C63-51C7A52EC74B}" type="presParOf" srcId="{00A41BA1-6AA2-46ED-A70F-A617E3A23B7E}" destId="{F0CC8EFD-51E1-48A3-A44A-EBDFD915A84E}" srcOrd="0" destOrd="0" presId="urn:microsoft.com/office/officeart/2005/8/layout/vList3"/>
    <dgm:cxn modelId="{B2E84873-739D-4AA6-978C-B381FB8F0AD7}" type="presParOf" srcId="{00A41BA1-6AA2-46ED-A70F-A617E3A23B7E}" destId="{C770E3A4-B5D2-421A-AEC5-C96F88CAAB7C}" srcOrd="1" destOrd="0" presId="urn:microsoft.com/office/officeart/2005/8/layout/vList3"/>
    <dgm:cxn modelId="{94AA9802-F877-45E1-BF54-B0BB0C47B57A}" type="presParOf" srcId="{65DCEACA-28D6-4B8B-B3F0-511D3647ED93}" destId="{EB078199-56DE-49FC-9980-5F8EC4430382}" srcOrd="1" destOrd="0" presId="urn:microsoft.com/office/officeart/2005/8/layout/vList3"/>
    <dgm:cxn modelId="{59FE4E34-3597-490E-9685-CA4727356636}" type="presParOf" srcId="{65DCEACA-28D6-4B8B-B3F0-511D3647ED93}" destId="{BBACA53E-1348-4059-B4D9-9F513E6AE7BF}" srcOrd="2" destOrd="0" presId="urn:microsoft.com/office/officeart/2005/8/layout/vList3"/>
    <dgm:cxn modelId="{59E1D6DF-A329-4C11-ADAE-563C02172B66}" type="presParOf" srcId="{BBACA53E-1348-4059-B4D9-9F513E6AE7BF}" destId="{0F41C7C8-4812-4300-A969-25E69468CD35}" srcOrd="0" destOrd="0" presId="urn:microsoft.com/office/officeart/2005/8/layout/vList3"/>
    <dgm:cxn modelId="{0238FD16-7311-46CB-9E9F-1261FDC76218}" type="presParOf" srcId="{BBACA53E-1348-4059-B4D9-9F513E6AE7BF}" destId="{279B93AC-F5B2-45C2-B46F-162AE129C90F}" srcOrd="1" destOrd="0" presId="urn:microsoft.com/office/officeart/2005/8/layout/vList3"/>
    <dgm:cxn modelId="{44C55E34-5D4B-4C82-9C2E-53B0FA32D0A7}" type="presParOf" srcId="{65DCEACA-28D6-4B8B-B3F0-511D3647ED93}" destId="{1683C2AD-A5B9-4F8F-89C7-F81B454BEDD2}" srcOrd="3" destOrd="0" presId="urn:microsoft.com/office/officeart/2005/8/layout/vList3"/>
    <dgm:cxn modelId="{2836FBEA-DAA7-4136-A4A1-83EF50EAC9D7}" type="presParOf" srcId="{65DCEACA-28D6-4B8B-B3F0-511D3647ED93}" destId="{F98E3DEF-B219-4592-930C-5CCD81B62E74}" srcOrd="4" destOrd="0" presId="urn:microsoft.com/office/officeart/2005/8/layout/vList3"/>
    <dgm:cxn modelId="{F19A6A14-03E8-4FEE-86B8-5ADE3C5E1E04}" type="presParOf" srcId="{F98E3DEF-B219-4592-930C-5CCD81B62E74}" destId="{6603E892-82B0-4475-9FA8-6C16364EE5C1}" srcOrd="0" destOrd="0" presId="urn:microsoft.com/office/officeart/2005/8/layout/vList3"/>
    <dgm:cxn modelId="{2FFEF1D7-7C3E-443E-AC44-179260CD6CBC}" type="presParOf" srcId="{F98E3DEF-B219-4592-930C-5CCD81B62E74}" destId="{3F5167B9-5154-48E6-A77D-A2E9FAA3C00F}" srcOrd="1" destOrd="0" presId="urn:microsoft.com/office/officeart/2005/8/layout/vList3"/>
    <dgm:cxn modelId="{5A6C9E38-93A2-40F6-9275-3ED98B1A1425}" type="presParOf" srcId="{65DCEACA-28D6-4B8B-B3F0-511D3647ED93}" destId="{E26C9DE5-C5C3-4EBB-95D9-791030BD2882}" srcOrd="5" destOrd="0" presId="urn:microsoft.com/office/officeart/2005/8/layout/vList3"/>
    <dgm:cxn modelId="{22FB1684-B2D3-475C-A7D3-CB21D9185838}" type="presParOf" srcId="{65DCEACA-28D6-4B8B-B3F0-511D3647ED93}" destId="{D7C6B817-DB11-4574-AC83-EF3F63297B6A}" srcOrd="6" destOrd="0" presId="urn:microsoft.com/office/officeart/2005/8/layout/vList3"/>
    <dgm:cxn modelId="{0D9248FD-A063-4097-8D5D-62E8B86C1A04}" type="presParOf" srcId="{D7C6B817-DB11-4574-AC83-EF3F63297B6A}" destId="{034563B1-E2A7-4F7C-8DA9-4ECF35C955E3}" srcOrd="0" destOrd="0" presId="urn:microsoft.com/office/officeart/2005/8/layout/vList3"/>
    <dgm:cxn modelId="{810EF32E-CFBA-49A5-A027-CDE66C30003C}" type="presParOf" srcId="{D7C6B817-DB11-4574-AC83-EF3F63297B6A}" destId="{B37B38D8-E463-4BF1-A1E9-CC94426B3903}" srcOrd="1" destOrd="0" presId="urn:microsoft.com/office/officeart/2005/8/layout/vList3"/>
    <dgm:cxn modelId="{BF8C699B-FC2C-4B86-B1AB-8A994F33DF03}" type="presParOf" srcId="{65DCEACA-28D6-4B8B-B3F0-511D3647ED93}" destId="{F2C1CD1B-81F7-4EDD-8F89-B59110D82AFC}" srcOrd="7" destOrd="0" presId="urn:microsoft.com/office/officeart/2005/8/layout/vList3"/>
    <dgm:cxn modelId="{CCC48E63-17F5-4522-A374-B473D4A82D45}" type="presParOf" srcId="{65DCEACA-28D6-4B8B-B3F0-511D3647ED93}" destId="{A535E162-9A93-4D70-A1CD-B10B869DD208}" srcOrd="8" destOrd="0" presId="urn:microsoft.com/office/officeart/2005/8/layout/vList3"/>
    <dgm:cxn modelId="{4E182D3A-E236-4F63-9E59-CA15D93E6825}" type="presParOf" srcId="{A535E162-9A93-4D70-A1CD-B10B869DD208}" destId="{EF3B18EC-CC5A-4193-A446-D44FE78A5845}" srcOrd="0" destOrd="0" presId="urn:microsoft.com/office/officeart/2005/8/layout/vList3"/>
    <dgm:cxn modelId="{864FFB91-99FB-449E-A385-063BF60D27F2}" type="presParOf" srcId="{A535E162-9A93-4D70-A1CD-B10B869DD208}" destId="{E6729DAA-15F7-416C-A4CD-4180ABBDEDB3}" srcOrd="1" destOrd="0" presId="urn:microsoft.com/office/officeart/2005/8/layout/vList3"/>
    <dgm:cxn modelId="{A62B6C63-4437-49C0-B736-94CB93DF27F5}" type="presParOf" srcId="{65DCEACA-28D6-4B8B-B3F0-511D3647ED93}" destId="{5ECED07D-0956-4D5B-87EE-54AC99DC20A8}" srcOrd="9" destOrd="0" presId="urn:microsoft.com/office/officeart/2005/8/layout/vList3"/>
    <dgm:cxn modelId="{ECF41287-3831-4D07-B32D-2BB936889153}" type="presParOf" srcId="{65DCEACA-28D6-4B8B-B3F0-511D3647ED93}" destId="{90CFF556-8584-4872-B4A9-2E7909C502D3}" srcOrd="10" destOrd="0" presId="urn:microsoft.com/office/officeart/2005/8/layout/vList3"/>
    <dgm:cxn modelId="{3ADBD27C-8912-4B75-ABEC-F0756A2D8198}" type="presParOf" srcId="{90CFF556-8584-4872-B4A9-2E7909C502D3}" destId="{389E04F4-2ED4-4553-9EF1-BC32E389954C}" srcOrd="0" destOrd="0" presId="urn:microsoft.com/office/officeart/2005/8/layout/vList3"/>
    <dgm:cxn modelId="{B0446B86-A853-47C4-864A-8A809D56A358}" type="presParOf" srcId="{90CFF556-8584-4872-B4A9-2E7909C502D3}" destId="{6CAB9626-2DD4-4540-A6E2-CFDCC442D38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FE68FC9-AE35-49CC-B5A0-BC40F5974814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Franklin Gothic Medium" panose="020B0603020102020204" pitchFamily="34" charset="0"/>
            </a:rPr>
            <a:t>Получатели поддержки</a:t>
          </a:r>
          <a:endParaRPr lang="ru-RU" sz="1800" dirty="0">
            <a:latin typeface="Franklin Gothic Medium" panose="020B0603020102020204" pitchFamily="34" charset="0"/>
          </a:endParaRPr>
        </a:p>
      </dgm:t>
    </dgm:pt>
    <dgm:pt modelId="{F9599D10-ED36-4A45-B9F1-883BDD9AC7C9}" type="par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689D6FE-F66C-43CC-AB0E-144DC316E934}" type="sib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Предоставление субсидий муниципальным образованиям на приобретение и установку на аварийно-опасных участках автомобильных дорог специальных технических средств, имеющих функции фото- и киносъемки.</a:t>
          </a:r>
          <a:endParaRPr lang="ru-RU" sz="1200" dirty="0"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CBD8D4D-B6D1-403D-822B-6BC7A4B1841E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latin typeface="Franklin Gothic Medium" panose="020B0603020102020204" pitchFamily="34" charset="0"/>
            </a:rPr>
            <a:t>Результаты</a:t>
          </a:r>
          <a:endParaRPr lang="ru-RU" sz="1800" dirty="0">
            <a:latin typeface="Franklin Gothic Medium" panose="020B0603020102020204" pitchFamily="34" charset="0"/>
          </a:endParaRPr>
        </a:p>
      </dgm:t>
    </dgm:pt>
    <dgm:pt modelId="{EF602191-E2A8-4BBE-B35B-A263D956BFB5}" type="par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3CE2C8A-98E2-41E1-94BE-12119FB8F81A}" type="sib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5F60AAD-D63F-4B3F-B48C-067C8E8B82C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latin typeface="Franklin Gothic Medium" panose="020B0603020102020204" pitchFamily="34" charset="0"/>
            </a:rPr>
            <a:t>На автодорогах регионального и межмуниципального значения </a:t>
          </a:r>
          <a:r>
            <a:rPr lang="ru-RU" sz="1100" smtClean="0">
              <a:latin typeface="Franklin Gothic Medium" panose="020B0603020102020204" pitchFamily="34" charset="0"/>
            </a:rPr>
            <a:t>обустроены 8 </a:t>
          </a:r>
          <a:r>
            <a:rPr lang="ru-RU" sz="1100" dirty="0" smtClean="0">
              <a:latin typeface="Franklin Gothic Medium" panose="020B0603020102020204" pitchFamily="34" charset="0"/>
            </a:rPr>
            <a:t>автоматических пунктов весового и габаритного контроля транспортных средств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8DB49099-B660-42F5-80CB-213EC089E2CE}" type="par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1632D45-1619-47E3-8821-2E1269776BBE}" type="sib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45B671-9CBD-4810-A21F-FBF079BA8E22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Размещение автоматических пунктов весогабаритного контроля транспортных средств на автомобильных дорогах регионального или межмуниципального значения.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В 2021 году заключены соглашения с 4 муниципальными образованиями на предоставление субсидий на приобретение и установку на аварийно-опасных участках автомобильных дорог специальных технических средств, имеющих функции фото- и киносъемки. С 2020 года осуществляются мероприятия по внедрению интеллектуальной транспортной системы в Сургутской агломерации, предусматривающие автоматизацию процессов управления дорожным движением в городской агломерации. За счет средств федерального бюджета осуществлена </a:t>
          </a:r>
          <a:r>
            <a:rPr lang="ru-RU" sz="11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закупка и монтаж оборудования</a:t>
          </a:r>
          <a:r>
            <a:rPr lang="ru-RU" sz="1100" dirty="0" smtClean="0">
              <a:latin typeface="Franklin Gothic Medium" panose="020B0603020102020204" pitchFamily="34" charset="0"/>
            </a:rPr>
            <a:t>. Ввод всего комплекса ИТС в </a:t>
          </a:r>
          <a:r>
            <a:rPr lang="ru-RU" sz="1100" dirty="0" err="1" smtClean="0">
              <a:latin typeface="Franklin Gothic Medium" panose="020B0603020102020204" pitchFamily="34" charset="0"/>
            </a:rPr>
            <a:t>Сургутской</a:t>
          </a:r>
          <a:r>
            <a:rPr lang="ru-RU" sz="1100" dirty="0" smtClean="0">
              <a:latin typeface="Franklin Gothic Medium" panose="020B0603020102020204" pitchFamily="34" charset="0"/>
            </a:rPr>
            <a:t> городской агломерации запланирован в 2024 году.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Внедрение автоматизированных и роботизированных технологий организации дорожного движения и контроля за соблюдением правил дорожного движения. 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/>
          <a:r>
            <a:rPr lang="ru-RU" sz="1800" smtClean="0"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F400E67-B978-4A67-8D76-B692CCA0716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latin typeface="Franklin Gothic Medium" panose="020B0603020102020204" pitchFamily="34" charset="0"/>
            </a:rPr>
            <a:t>На автодорогах общего пользования регионального или межмуниципального значения </a:t>
          </a:r>
          <a:r>
            <a:rPr lang="ru-RU" sz="1100" dirty="0" smtClean="0">
              <a:solidFill>
                <a:schemeClr val="tx1"/>
              </a:solidFill>
              <a:latin typeface="Franklin Gothic Medium" panose="020B0603020102020204" pitchFamily="34" charset="0"/>
            </a:rPr>
            <a:t>установлено 13 </a:t>
          </a:r>
          <a:r>
            <a:rPr lang="ru-RU" sz="1100" dirty="0" smtClean="0">
              <a:latin typeface="Franklin Gothic Medium" panose="020B0603020102020204" pitchFamily="34" charset="0"/>
            </a:rPr>
            <a:t>комплексов фото-</a:t>
          </a:r>
          <a:r>
            <a:rPr lang="ru-RU" sz="1100" dirty="0" err="1" smtClean="0">
              <a:latin typeface="Franklin Gothic Medium" panose="020B0603020102020204" pitchFamily="34" charset="0"/>
            </a:rPr>
            <a:t>видеофиксации</a:t>
          </a:r>
          <a:r>
            <a:rPr lang="ru-RU" sz="1100" dirty="0" smtClean="0">
              <a:latin typeface="Franklin Gothic Medium" panose="020B0603020102020204" pitchFamily="34" charset="0"/>
            </a:rPr>
            <a:t> нарушений правил дорожного движения.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A251A109-30BC-4D6F-9BCA-0A42D0E819A6}" type="par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EB1CB00-22E9-4949-8681-3AC3E7D3A69E}" type="sib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25CA36D-0860-4D48-B47C-55D7CAEF2755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Внедрение новых технических требований и стандартов обустройства автомобильных дорог, в том числе на основе цифровых технологий, направленных на устранение мест концентрации дорожно-транспортных происшествий.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9402C75C-46D2-4FDE-9CD3-5C3346442D8C}" type="parTrans" cxnId="{8F86DC37-B613-42D2-8362-1B17C4632A82}">
      <dgm:prSet/>
      <dgm:spPr/>
      <dgm:t>
        <a:bodyPr/>
        <a:lstStyle/>
        <a:p>
          <a:endParaRPr lang="ru-RU"/>
        </a:p>
      </dgm:t>
    </dgm:pt>
    <dgm:pt modelId="{C739F0B0-1D17-4996-8171-6C8A4D261961}" type="sibTrans" cxnId="{8F86DC37-B613-42D2-8362-1B17C4632A82}">
      <dgm:prSet/>
      <dgm:spPr/>
      <dgm:t>
        <a:bodyPr/>
        <a:lstStyle/>
        <a:p>
          <a:endParaRPr lang="ru-RU"/>
        </a:p>
      </dgm:t>
    </dgm:pt>
    <dgm:pt modelId="{EA2710C9-638C-46C7-A087-FF699F05AD62}">
      <dgm:prSet phldrT="[Текст]" custT="1"/>
      <dgm:spPr/>
      <dgm:t>
        <a:bodyPr/>
        <a:lstStyle/>
        <a:p>
          <a:pPr algn="just"/>
          <a:r>
            <a:rPr lang="ru-RU" sz="1100" dirty="0" smtClean="0">
              <a:latin typeface="Franklin Gothic Medium" panose="020B0603020102020204" pitchFamily="34" charset="0"/>
            </a:rPr>
            <a:t>Внедрение интеллектуальных транспортных систем, предусматривающих автоматизацию процессов управления дорожным движением в городских агломерациях.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50F5D4D3-9801-4B9A-9761-1A5A1B7F493C}" type="parTrans" cxnId="{8D229EF6-33AA-4E5E-99A6-C90019000AF7}">
      <dgm:prSet/>
      <dgm:spPr/>
      <dgm:t>
        <a:bodyPr/>
        <a:lstStyle/>
        <a:p>
          <a:endParaRPr lang="ru-RU"/>
        </a:p>
      </dgm:t>
    </dgm:pt>
    <dgm:pt modelId="{75E6299B-3C03-4DCA-A9F5-A9C6ECD2DEE0}" type="sibTrans" cxnId="{8D229EF6-33AA-4E5E-99A6-C90019000AF7}">
      <dgm:prSet/>
      <dgm:spPr/>
      <dgm:t>
        <a:bodyPr/>
        <a:lstStyle/>
        <a:p>
          <a:endParaRPr lang="ru-RU"/>
        </a:p>
      </dgm:t>
    </dgm:pt>
    <dgm:pt modelId="{2EC66C28-146B-46D3-8F85-D0D4EE8A10BE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latin typeface="Franklin Gothic Medium" panose="020B0603020102020204" pitchFamily="34" charset="0"/>
            </a:rPr>
            <a:t>Реализация комплекса мер по повышению безопасности дорожного движения на автодорогах регионального и межмуниципального значения в 2021 году позволила ликвидировать места концентрации дорожно-транспортных происшествий, выявленные в предыдущие периоды и предотвратить  образование новых мест концентрации дорожно-транспортных происшествий (аварийно-опасных участков).</a:t>
          </a:r>
          <a:endParaRPr lang="ru-RU" sz="1100" dirty="0">
            <a:latin typeface="Franklin Gothic Medium" panose="020B0603020102020204" pitchFamily="34" charset="0"/>
          </a:endParaRPr>
        </a:p>
      </dgm:t>
    </dgm:pt>
    <dgm:pt modelId="{26FFE98E-A64E-448D-BBD9-B25694D7F33F}" type="parTrans" cxnId="{77EF04BD-FB0D-4D7E-9E28-A8536F5C7673}">
      <dgm:prSet/>
      <dgm:spPr/>
      <dgm:t>
        <a:bodyPr/>
        <a:lstStyle/>
        <a:p>
          <a:endParaRPr lang="ru-RU"/>
        </a:p>
      </dgm:t>
    </dgm:pt>
    <dgm:pt modelId="{9646BC39-2552-40A9-B057-A521DE17A7C4}" type="sibTrans" cxnId="{77EF04BD-FB0D-4D7E-9E28-A8536F5C7673}">
      <dgm:prSet/>
      <dgm:spPr/>
      <dgm:t>
        <a:bodyPr/>
        <a:lstStyle/>
        <a:p>
          <a:endParaRPr lang="ru-RU"/>
        </a:p>
      </dgm:t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  <dgm:t>
        <a:bodyPr/>
        <a:lstStyle/>
        <a:p>
          <a:endParaRPr lang="ru-RU"/>
        </a:p>
      </dgm:t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  <dgm:t>
        <a:bodyPr/>
        <a:lstStyle/>
        <a:p>
          <a:endParaRPr lang="ru-RU"/>
        </a:p>
      </dgm:t>
    </dgm:pt>
    <dgm:pt modelId="{F6ED3F3F-6220-4127-BA0E-6A091A9EAA59}" type="pres">
      <dgm:prSet presAssocID="{18E0D9B6-2097-43FF-9E2F-A7778232729C}" presName="oChild" presStyleLbl="fgAcc1" presStyleIdx="0" presStyleCnt="3" custScaleX="102960" custScaleY="168758" custLinFactNeighborY="-14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  <dgm:t>
        <a:bodyPr/>
        <a:lstStyle/>
        <a:p>
          <a:endParaRPr lang="ru-RU"/>
        </a:p>
      </dgm:t>
    </dgm:pt>
    <dgm:pt modelId="{FA23F5AD-A360-477A-BEAD-D26194136135}" type="pres">
      <dgm:prSet presAssocID="{5FE68FC9-AE35-49CC-B5A0-BC40F5974814}" presName="oChild" presStyleLbl="fgAcc1" presStyleIdx="1" presStyleCnt="3" custScaleX="77260" custScaleY="168758" custLinFactNeighborY="-14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33F2C-6D8F-4B7B-ADD1-8E9C7EB8A509}" type="pres">
      <dgm:prSet presAssocID="{8689D6FE-F66C-43CC-AB0E-144DC316E934}" presName="outerSibTrans" presStyleCnt="0"/>
      <dgm:spPr/>
      <dgm:t>
        <a:bodyPr/>
        <a:lstStyle/>
        <a:p>
          <a:endParaRPr lang="ru-RU"/>
        </a:p>
      </dgm:t>
    </dgm:pt>
    <dgm:pt modelId="{B5F7AFA2-CE89-4AEC-90E8-E3CA10FCA1B2}" type="pres">
      <dgm:prSet presAssocID="{5CBD8D4D-B6D1-403D-822B-6BC7A4B1841E}" presName="oChild" presStyleLbl="fgAcc1" presStyleIdx="2" presStyleCnt="3" custScaleY="168758" custLinFactNeighborY="-14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E555C75D-E51C-4DD6-B847-EE4FC3776E1F}" srcId="{82B53897-8A74-4DA4-A080-213453BF52D1}" destId="{5FE68FC9-AE35-49CC-B5A0-BC40F5974814}" srcOrd="1" destOrd="0" parTransId="{F9599D10-ED36-4A45-B9F1-883BDD9AC7C9}" sibTransId="{8689D6FE-F66C-43CC-AB0E-144DC316E934}"/>
    <dgm:cxn modelId="{EB1B431B-40C6-4A79-8D32-88DEFBE0A709}" type="presOf" srcId="{2EC66C28-146B-46D3-8F85-D0D4EE8A10BE}" destId="{B5F7AFA2-CE89-4AEC-90E8-E3CA10FCA1B2}" srcOrd="0" destOrd="3" presId="urn:microsoft.com/office/officeart/2005/8/layout/target2"/>
    <dgm:cxn modelId="{44BEF0CA-E971-4649-A6E3-CD259C1C9C0E}" type="presOf" srcId="{1ED7803E-FDCD-4C89-A19A-DF7258581666}" destId="{C72D85D5-27AE-487F-AB2D-E6FEE52D5AC1}" srcOrd="0" destOrd="0" presId="urn:microsoft.com/office/officeart/2005/8/layout/target2"/>
    <dgm:cxn modelId="{6711C517-9C26-44EE-A37F-16C50914E25A}" type="presOf" srcId="{EA2710C9-638C-46C7-A087-FF699F05AD62}" destId="{F6ED3F3F-6220-4127-BA0E-6A091A9EAA59}" srcOrd="0" destOrd="4" presId="urn:microsoft.com/office/officeart/2005/8/layout/target2"/>
    <dgm:cxn modelId="{9C35F769-F8DA-476A-842A-F37170B499A9}" type="presOf" srcId="{5CBD8D4D-B6D1-403D-822B-6BC7A4B1841E}" destId="{B5F7AFA2-CE89-4AEC-90E8-E3CA10FCA1B2}" srcOrd="0" destOrd="0" presId="urn:microsoft.com/office/officeart/2005/8/layout/target2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77EF04BD-FB0D-4D7E-9E28-A8536F5C7673}" srcId="{5CBD8D4D-B6D1-403D-822B-6BC7A4B1841E}" destId="{2EC66C28-146B-46D3-8F85-D0D4EE8A10BE}" srcOrd="2" destOrd="0" parTransId="{26FFE98E-A64E-448D-BBD9-B25694D7F33F}" sibTransId="{9646BC39-2552-40A9-B057-A521DE17A7C4}"/>
    <dgm:cxn modelId="{8D229EF6-33AA-4E5E-99A6-C90019000AF7}" srcId="{18E0D9B6-2097-43FF-9E2F-A7778232729C}" destId="{EA2710C9-638C-46C7-A087-FF699F05AD62}" srcOrd="3" destOrd="0" parTransId="{50F5D4D3-9801-4B9A-9761-1A5A1B7F493C}" sibTransId="{75E6299B-3C03-4DCA-A9F5-A9C6ECD2DEE0}"/>
    <dgm:cxn modelId="{47F748FB-F6E6-41EC-B784-CD6F5C1F4C23}" type="presOf" srcId="{82B53897-8A74-4DA4-A080-213453BF52D1}" destId="{6E20B3B9-5E1A-4534-A151-DB5AAA1FB85D}" srcOrd="0" destOrd="0" presId="urn:microsoft.com/office/officeart/2005/8/layout/target2"/>
    <dgm:cxn modelId="{6B159265-2325-4331-8E7D-70563E734CED}" type="presOf" srcId="{5FE68FC9-AE35-49CC-B5A0-BC40F5974814}" destId="{FA23F5AD-A360-477A-BEAD-D26194136135}" srcOrd="0" destOrd="0" presId="urn:microsoft.com/office/officeart/2005/8/layout/target2"/>
    <dgm:cxn modelId="{2C1C950A-75CB-4E59-B22C-D4CF42D93320}" srcId="{5CBD8D4D-B6D1-403D-822B-6BC7A4B1841E}" destId="{15F60AAD-D63F-4B3F-B48C-067C8E8B82C4}" srcOrd="0" destOrd="0" parTransId="{8DB49099-B660-42F5-80CB-213EC089E2CE}" sibTransId="{91632D45-1619-47E3-8821-2E1269776BBE}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EF700A4C-3762-4226-A92C-1A5686E10C9D}" srcId="{82B53897-8A74-4DA4-A080-213453BF52D1}" destId="{5CBD8D4D-B6D1-403D-822B-6BC7A4B1841E}" srcOrd="2" destOrd="0" parTransId="{EF602191-E2A8-4BBE-B35B-A263D956BFB5}" sibTransId="{93CE2C8A-98E2-41E1-94BE-12119FB8F81A}"/>
    <dgm:cxn modelId="{CAEBA91C-E4CA-4FA0-991B-8DD753CB294A}" srcId="{5CBD8D4D-B6D1-403D-822B-6BC7A4B1841E}" destId="{3F400E67-B978-4A67-8D76-B692CCA0716F}" srcOrd="1" destOrd="0" parTransId="{A251A109-30BC-4D6F-9BCA-0A42D0E819A6}" sibTransId="{5EB1CB00-22E9-4949-8681-3AC3E7D3A69E}"/>
    <dgm:cxn modelId="{8F86DC37-B613-42D2-8362-1B17C4632A82}" srcId="{18E0D9B6-2097-43FF-9E2F-A7778232729C}" destId="{325CA36D-0860-4D48-B47C-55D7CAEF2755}" srcOrd="2" destOrd="0" parTransId="{9402C75C-46D2-4FDE-9CD3-5C3346442D8C}" sibTransId="{C739F0B0-1D17-4996-8171-6C8A4D261961}"/>
    <dgm:cxn modelId="{1C5842BC-1BA5-4723-9853-E6098C239F8E}" type="presOf" srcId="{A747EB20-F93B-4C8C-B4A7-155CD0ED5D5F}" destId="{FA23F5AD-A360-477A-BEAD-D26194136135}" srcOrd="0" destOrd="1" presId="urn:microsoft.com/office/officeart/2005/8/layout/target2"/>
    <dgm:cxn modelId="{A3961E21-0DA1-4BF2-BECD-082E1E6BCAE0}" type="presOf" srcId="{325CA36D-0860-4D48-B47C-55D7CAEF2755}" destId="{F6ED3F3F-6220-4127-BA0E-6A091A9EAA59}" srcOrd="0" destOrd="3" presId="urn:microsoft.com/office/officeart/2005/8/layout/target2"/>
    <dgm:cxn modelId="{B398036F-97F1-4499-89DD-991ACAE92F77}" type="presOf" srcId="{9DD88F5F-E9F3-4CD9-B1E2-0272C6FDA347}" destId="{F6ED3F3F-6220-4127-BA0E-6A091A9EAA59}" srcOrd="0" destOrd="1" presId="urn:microsoft.com/office/officeart/2005/8/layout/target2"/>
    <dgm:cxn modelId="{134CCC22-AF3E-4EBC-8415-FE01DBAB34D0}" srcId="{5FE68FC9-AE35-49CC-B5A0-BC40F5974814}" destId="{A747EB20-F93B-4C8C-B4A7-155CD0ED5D5F}" srcOrd="0" destOrd="0" parTransId="{54FA3BE0-7D7C-4C24-AA25-9D4E75E23B8F}" sibTransId="{A618EE88-067A-49EF-A668-C2B4FFD20321}"/>
    <dgm:cxn modelId="{FE2AC2E2-551F-49FB-ACD8-741ECA4421D0}" type="presOf" srcId="{15F60AAD-D63F-4B3F-B48C-067C8E8B82C4}" destId="{B5F7AFA2-CE89-4AEC-90E8-E3CA10FCA1B2}" srcOrd="0" destOrd="1" presId="urn:microsoft.com/office/officeart/2005/8/layout/target2"/>
    <dgm:cxn modelId="{B8CEC8CB-8544-4B3D-950E-5E3286154A18}" type="presOf" srcId="{2A45B671-9CBD-4810-A21F-FBF079BA8E22}" destId="{F6ED3F3F-6220-4127-BA0E-6A091A9EAA59}" srcOrd="0" destOrd="2" presId="urn:microsoft.com/office/officeart/2005/8/layout/target2"/>
    <dgm:cxn modelId="{971B2A8F-6E5B-440A-A4DE-2F8792AE3B61}" type="presOf" srcId="{3F400E67-B978-4A67-8D76-B692CCA0716F}" destId="{B5F7AFA2-CE89-4AEC-90E8-E3CA10FCA1B2}" srcOrd="0" destOrd="2" presId="urn:microsoft.com/office/officeart/2005/8/layout/target2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DEDACE47-C3A6-4141-93EB-313E923C04A5}" type="presOf" srcId="{18E0D9B6-2097-43FF-9E2F-A7778232729C}" destId="{F6ED3F3F-6220-4127-BA0E-6A091A9EAA59}" srcOrd="0" destOrd="0" presId="urn:microsoft.com/office/officeart/2005/8/layout/target2"/>
    <dgm:cxn modelId="{1882AE87-4387-420C-88E1-A864F3FDDEF6}" type="presParOf" srcId="{C72D85D5-27AE-487F-AB2D-E6FEE52D5AC1}" destId="{D0D1E8EF-81FE-489F-B0C9-EA0CC163B16D}" srcOrd="0" destOrd="0" presId="urn:microsoft.com/office/officeart/2005/8/layout/target2"/>
    <dgm:cxn modelId="{3FCB9EC7-8525-4C12-95D7-0C9FA6A73E83}" type="presParOf" srcId="{D0D1E8EF-81FE-489F-B0C9-EA0CC163B16D}" destId="{6E20B3B9-5E1A-4534-A151-DB5AAA1FB85D}" srcOrd="0" destOrd="0" presId="urn:microsoft.com/office/officeart/2005/8/layout/target2"/>
    <dgm:cxn modelId="{E8AFF4E9-4CE1-4EF0-A397-91811BDD62EE}" type="presParOf" srcId="{D0D1E8EF-81FE-489F-B0C9-EA0CC163B16D}" destId="{5F03B217-9214-472A-9CBD-17C31439DE22}" srcOrd="1" destOrd="0" presId="urn:microsoft.com/office/officeart/2005/8/layout/target2"/>
    <dgm:cxn modelId="{D9DA92B0-5E3C-4B3C-AB62-1F6A3E867E19}" type="presParOf" srcId="{5F03B217-9214-472A-9CBD-17C31439DE22}" destId="{F6ED3F3F-6220-4127-BA0E-6A091A9EAA59}" srcOrd="0" destOrd="0" presId="urn:microsoft.com/office/officeart/2005/8/layout/target2"/>
    <dgm:cxn modelId="{C148FFBE-EB49-4EBB-A07B-C179E6044C62}" type="presParOf" srcId="{5F03B217-9214-472A-9CBD-17C31439DE22}" destId="{4EBDCE14-59BA-4AE0-A598-63B52019E01E}" srcOrd="1" destOrd="0" presId="urn:microsoft.com/office/officeart/2005/8/layout/target2"/>
    <dgm:cxn modelId="{056207F4-C731-4219-9A39-83FAE087D346}" type="presParOf" srcId="{5F03B217-9214-472A-9CBD-17C31439DE22}" destId="{FA23F5AD-A360-477A-BEAD-D26194136135}" srcOrd="2" destOrd="0" presId="urn:microsoft.com/office/officeart/2005/8/layout/target2"/>
    <dgm:cxn modelId="{CFBFD8CF-136E-4267-B4EA-DFD0E847E8D3}" type="presParOf" srcId="{5F03B217-9214-472A-9CBD-17C31439DE22}" destId="{E6433F2C-6D8F-4B7B-ADD1-8E9C7EB8A509}" srcOrd="3" destOrd="0" presId="urn:microsoft.com/office/officeart/2005/8/layout/target2"/>
    <dgm:cxn modelId="{5B3F9AD4-46CE-4FBE-A76A-431B08A95F28}" type="presParOf" srcId="{5F03B217-9214-472A-9CBD-17C31439DE22}" destId="{B5F7AFA2-CE89-4AEC-90E8-E3CA10FCA1B2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96E0DAA-AC5D-4BDB-9064-39DEE7927C71}" type="doc">
      <dgm:prSet loTypeId="urn:microsoft.com/office/officeart/2005/8/layout/vList4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22D5F1B-0121-4D77-8415-6A988B6BE24E}">
      <dgm:prSet phldrT="[Текст]" custT="1"/>
      <dgm:spPr/>
      <dgm:t>
        <a:bodyPr/>
        <a:lstStyle/>
        <a:p>
          <a:pPr algn="just"/>
          <a:r>
            <a:rPr lang="ru-RU" sz="1000" dirty="0" smtClean="0">
              <a:latin typeface="Franklin Gothic Medium" panose="020B0603020102020204" pitchFamily="34" charset="0"/>
            </a:rPr>
            <a:t>Объем пассажирских перевозок автомобильным, воздушным, водным транспортом в межмуниципальном и пригородном сообщении и железнодорожным транспортом в пригородном сообщении, а также воздушным транспортом по региональным маршрутам</a:t>
          </a:r>
          <a:endParaRPr lang="ru-RU" sz="1000" dirty="0">
            <a:latin typeface="Franklin Gothic Medium" panose="020B0603020102020204" pitchFamily="34" charset="0"/>
          </a:endParaRPr>
        </a:p>
      </dgm:t>
    </dgm:pt>
    <dgm:pt modelId="{073F0839-BE7C-48B8-A770-DC53D713617F}" type="parTrans" cxnId="{039DE7D1-87D0-4275-A697-0F4DA8CD7BF8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6676F34-4DBE-4EC7-A911-94203A43D5BB}" type="sibTrans" cxnId="{039DE7D1-87D0-4275-A697-0F4DA8CD7BF8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85A0A0D-3B29-45CF-91A2-07633A62F0D7}">
      <dgm:prSet phldrT="[Текст]" custT="1"/>
      <dgm:spPr/>
      <dgm:t>
        <a:bodyPr/>
        <a:lstStyle/>
        <a:p>
          <a:pPr algn="just"/>
          <a:r>
            <a:rPr lang="ru-RU" sz="900" b="1" dirty="0" smtClean="0">
              <a:latin typeface="Franklin Gothic Medium" panose="020B0603020102020204" pitchFamily="34" charset="0"/>
            </a:rPr>
            <a:t>Факт – 1  579,5 тыс. чел.</a:t>
          </a:r>
          <a:endParaRPr lang="ru-RU" sz="900" b="1" dirty="0">
            <a:latin typeface="Franklin Gothic Medium" panose="020B0603020102020204" pitchFamily="34" charset="0"/>
          </a:endParaRPr>
        </a:p>
      </dgm:t>
    </dgm:pt>
    <dgm:pt modelId="{BEB0BBB9-52A0-45B3-822A-54F63644D234}" type="parTrans" cxnId="{A29313F1-C803-427F-B6BD-BF42ABBF86EC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1925348-5736-4BBF-B180-C5A743DC4399}" type="sibTrans" cxnId="{A29313F1-C803-427F-B6BD-BF42ABBF86EC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2009CFF-7D2B-401E-8C70-154E9326CD9D}">
      <dgm:prSet phldrT="[Текст]" custT="1"/>
      <dgm:spPr/>
      <dgm:t>
        <a:bodyPr/>
        <a:lstStyle/>
        <a:p>
          <a:pPr algn="just"/>
          <a:r>
            <a:rPr lang="ru-RU" sz="1000" dirty="0" smtClean="0">
              <a:latin typeface="Franklin Gothic Medium" panose="020B0603020102020204" pitchFamily="34" charset="0"/>
            </a:rPr>
            <a:t>Доля автомобильных дорог регионального и межмуниципального значения, соответствующих нормативным требованиям </a:t>
          </a:r>
          <a:endParaRPr lang="ru-RU" sz="1000" dirty="0">
            <a:latin typeface="Franklin Gothic Medium" panose="020B0603020102020204" pitchFamily="34" charset="0"/>
          </a:endParaRPr>
        </a:p>
      </dgm:t>
    </dgm:pt>
    <dgm:pt modelId="{8268B0B9-97DF-4167-9597-9B29BA81A7DE}" type="parTrans" cxnId="{C49550A2-01FC-4AFE-81C6-1151934162A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0A50A907-0FEE-4A5B-975C-5C81B3797618}" type="sibTrans" cxnId="{C49550A2-01FC-4AFE-81C6-1151934162A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04ACBF6-112A-4B0D-9023-0BAE4D5B2B09}">
      <dgm:prSet phldrT="[Текст]" custT="1"/>
      <dgm:spPr/>
      <dgm:t>
        <a:bodyPr/>
        <a:lstStyle/>
        <a:p>
          <a:pPr algn="just"/>
          <a:r>
            <a:rPr lang="ru-RU" sz="900" b="1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Факт –</a:t>
          </a:r>
          <a:r>
            <a:rPr lang="ru-RU" sz="900" b="1" strike="noStrike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87,77 </a:t>
          </a:r>
          <a:r>
            <a:rPr lang="ru-RU" sz="900" b="1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% </a:t>
          </a:r>
          <a:endParaRPr lang="ru-RU" sz="900" b="1" dirty="0">
            <a:solidFill>
              <a:schemeClr val="bg1"/>
            </a:solidFill>
            <a:latin typeface="Franklin Gothic Medium" panose="020B0603020102020204" pitchFamily="34" charset="0"/>
          </a:endParaRPr>
        </a:p>
      </dgm:t>
    </dgm:pt>
    <dgm:pt modelId="{2D6D600C-1938-4AC8-8C6F-3D74F52A2419}" type="parTrans" cxnId="{4A7F29A3-8E17-4646-AB29-D8D3745524E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CA80A85-5CF1-430E-9F17-6087C4FBB23A}" type="sibTrans" cxnId="{4A7F29A3-8E17-4646-AB29-D8D3745524E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C7F825B-2EB6-44E0-BCC4-EDB6E624D6E6}">
      <dgm:prSet phldrT="[Текст]" custT="1"/>
      <dgm:spPr/>
      <dgm:t>
        <a:bodyPr/>
        <a:lstStyle/>
        <a:p>
          <a:pPr algn="just"/>
          <a:r>
            <a:rPr lang="ru-RU" sz="900" b="1" dirty="0" smtClean="0">
              <a:latin typeface="Franklin Gothic Medium" panose="020B0603020102020204" pitchFamily="34" charset="0"/>
            </a:rPr>
            <a:t>План – 86,06%</a:t>
          </a:r>
          <a:endParaRPr lang="ru-RU" sz="900" b="1" dirty="0">
            <a:latin typeface="Franklin Gothic Medium" panose="020B0603020102020204" pitchFamily="34" charset="0"/>
          </a:endParaRPr>
        </a:p>
      </dgm:t>
    </dgm:pt>
    <dgm:pt modelId="{782BE4D1-A0B2-4D4E-BDE9-08248571559F}" type="parTrans" cxnId="{90D1BCBF-D5A3-4D97-A87C-38254A06BA79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66A3FD9-DB04-4585-8664-0FFCFB4812E1}" type="sibTrans" cxnId="{90D1BCBF-D5A3-4D97-A87C-38254A06BA79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44C3C86-FBD3-4F81-8562-823559919991}">
      <dgm:prSet phldrT="[Текст]"/>
      <dgm:spPr/>
      <dgm:t>
        <a:bodyPr/>
        <a:lstStyle/>
        <a:p>
          <a:pPr algn="just"/>
          <a:r>
            <a:rPr lang="ru-RU" dirty="0" smtClean="0">
              <a:latin typeface="Franklin Gothic Medium" panose="020B0603020102020204" pitchFamily="34" charset="0"/>
            </a:rPr>
            <a:t>Доля контрактов жизненного цикла, предусматривающих выполнение работ по строительству, реконструкции, капитальному ремонту автомобильных дорог регионального (межмуниципального) значения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1D6038D8-C5A0-48C7-BB54-57CDEF3EF1D4}" type="parTrans" cxnId="{1609C08F-26A4-4397-87E3-781F619BC20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DC2BA80-2782-4DCD-B6B5-0B1E3A969BAB}" type="sibTrans" cxnId="{1609C08F-26A4-4397-87E3-781F619BC20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C439402-E6FD-46DF-AB4F-A30783479D04}">
      <dgm:prSet phldrT="[Текст]"/>
      <dgm:spPr/>
      <dgm:t>
        <a:bodyPr/>
        <a:lstStyle/>
        <a:p>
          <a:pPr algn="just"/>
          <a:r>
            <a:rPr lang="ru-RU" b="1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Факт – 33,3 % </a:t>
          </a:r>
          <a:endParaRPr lang="ru-RU" b="1" dirty="0">
            <a:solidFill>
              <a:schemeClr val="bg1"/>
            </a:solidFill>
            <a:latin typeface="Franklin Gothic Medium" panose="020B0603020102020204" pitchFamily="34" charset="0"/>
          </a:endParaRPr>
        </a:p>
      </dgm:t>
    </dgm:pt>
    <dgm:pt modelId="{6554268D-B2AD-4273-81AB-413E60EF463C}" type="parTrans" cxnId="{75588A74-4F85-471B-B6EF-C81B692E9B83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452A826-F892-49B7-ACA7-8BA2ECFB273E}" type="sibTrans" cxnId="{75588A74-4F85-471B-B6EF-C81B692E9B83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72F3D3B-E7EF-488B-BDDA-61812EE0757A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План – 7,00 %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50054B04-73B9-41F6-9329-2A601561FD1B}" type="parTrans" cxnId="{79329CFE-92E2-47F8-B1BD-B1D18D0FCB5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6E6D5530-6ACD-425C-B296-4CF8542625A0}" type="sibTrans" cxnId="{79329CFE-92E2-47F8-B1BD-B1D18D0FCB54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6D06C9-93E5-46A6-9F0A-CB28DFFD06CD}">
      <dgm:prSet phldrT="[Текст]"/>
      <dgm:spPr/>
      <dgm:t>
        <a:bodyPr/>
        <a:lstStyle/>
        <a:p>
          <a:pPr algn="just"/>
          <a:r>
            <a:rPr lang="ru-RU" dirty="0" smtClean="0">
              <a:latin typeface="Franklin Gothic Medium" panose="020B0603020102020204" pitchFamily="34" charset="0"/>
            </a:rPr>
            <a:t>Доля дорожной сети городских агломераций, находящейся в нормативном состоянии 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7BA259E2-32C6-466C-964C-9B9A4CC1EBFF}" type="parTrans" cxnId="{07DB91E2-35E6-4E91-81F8-55ABCAC7670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244F7E6-7C14-4DF6-9AE7-DB5F75934501}" type="sibTrans" cxnId="{07DB91E2-35E6-4E91-81F8-55ABCAC7670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F33248ED-E7F4-4186-80E8-66A00B6B2FDB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Факт - 83,32 % 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68AA92D9-2C7D-48E9-8D0E-4929FEC4CFAB}" type="parTrans" cxnId="{969DC501-ACD8-4C4E-81BA-E5C1D0872C8B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00F7A06-5B09-49DF-9E04-3689C6178D6C}" type="sibTrans" cxnId="{969DC501-ACD8-4C4E-81BA-E5C1D0872C8B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82D8A1-164C-4180-A733-810DE868E7C7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План – 77,00 %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BB60870B-5366-4ED5-B075-22C3832512E2}" type="parTrans" cxnId="{BE4168D6-31D4-47FA-B716-5564E5768B3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98C9573-B139-44AE-8892-659E6418005E}" type="sibTrans" cxnId="{BE4168D6-31D4-47FA-B716-5564E5768B3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EC16CCD-B68B-4E33-9BAD-BC0185B3D465}">
      <dgm:prSet phldrT="[Текст]"/>
      <dgm:spPr/>
      <dgm:t>
        <a:bodyPr/>
        <a:lstStyle/>
        <a:p>
          <a:pPr algn="l"/>
          <a:r>
            <a:rPr lang="ru-RU" dirty="0" smtClean="0">
              <a:latin typeface="Franklin Gothic Medium" panose="020B0603020102020204" pitchFamily="34" charset="0"/>
            </a:rPr>
            <a:t>Доля объектов, на которых предусматривается использование новых и наилучших технологий, включенных в Реестр</a:t>
          </a:r>
        </a:p>
      </dgm:t>
    </dgm:pt>
    <dgm:pt modelId="{8EAD947B-3A7D-4B06-9E5B-75065E6048DA}" type="parTrans" cxnId="{61DE1566-72AE-4401-ADAF-DAA70EA4AB9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E5F6E66D-284D-4AD6-AE5A-122627BE1027}" type="sibTrans" cxnId="{61DE1566-72AE-4401-ADAF-DAA70EA4AB9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9B7E2ED-8B84-46C8-A121-BE5ED89C3477}">
      <dgm:prSet phldrT="[Текст]"/>
      <dgm:spPr/>
      <dgm:t>
        <a:bodyPr/>
        <a:lstStyle/>
        <a:p>
          <a:pPr algn="l"/>
          <a:r>
            <a:rPr lang="ru-RU" b="1" dirty="0" smtClean="0">
              <a:latin typeface="Franklin Gothic Medium" panose="020B0603020102020204" pitchFamily="34" charset="0"/>
            </a:rPr>
            <a:t>Факт – 25 %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072051CA-F79A-467B-B054-5A8D5C33E47C}" type="parTrans" cxnId="{55DEA7A5-7C6E-4E1C-BFBB-05436EA66491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B3DA342-EAAA-4FC4-B40B-0AF8CEAAB8DF}" type="sibTrans" cxnId="{55DEA7A5-7C6E-4E1C-BFBB-05436EA66491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FAC26BA-95F4-44E0-A8A3-143CEAB87347}">
      <dgm:prSet phldrT="[Текст]" custT="1"/>
      <dgm:spPr/>
      <dgm:t>
        <a:bodyPr/>
        <a:lstStyle/>
        <a:p>
          <a:pPr algn="just"/>
          <a:r>
            <a:rPr lang="ru-RU" sz="900" b="1" dirty="0" smtClean="0">
              <a:latin typeface="Franklin Gothic Medium" panose="020B0603020102020204" pitchFamily="34" charset="0"/>
            </a:rPr>
            <a:t>План – 1 593,0 тыс. чел</a:t>
          </a:r>
          <a:r>
            <a:rPr lang="ru-RU" sz="700" b="1" dirty="0" smtClean="0">
              <a:latin typeface="Franklin Gothic Medium" panose="020B0603020102020204" pitchFamily="34" charset="0"/>
            </a:rPr>
            <a:t>.</a:t>
          </a:r>
          <a:endParaRPr lang="ru-RU" sz="700" b="1" dirty="0">
            <a:latin typeface="Franklin Gothic Medium" panose="020B0603020102020204" pitchFamily="34" charset="0"/>
          </a:endParaRPr>
        </a:p>
      </dgm:t>
    </dgm:pt>
    <dgm:pt modelId="{0612F6E2-800B-475C-9E9D-544B95E80B7E}" type="parTrans" cxnId="{98B79B57-D1F3-4872-84C3-9412D1CF9750}">
      <dgm:prSet/>
      <dgm:spPr/>
      <dgm:t>
        <a:bodyPr/>
        <a:lstStyle/>
        <a:p>
          <a:endParaRPr lang="ru-RU"/>
        </a:p>
      </dgm:t>
    </dgm:pt>
    <dgm:pt modelId="{53708991-0EAE-41D0-A6B4-9FC6D5EAB6FE}" type="sibTrans" cxnId="{98B79B57-D1F3-4872-84C3-9412D1CF9750}">
      <dgm:prSet/>
      <dgm:spPr/>
      <dgm:t>
        <a:bodyPr/>
        <a:lstStyle/>
        <a:p>
          <a:endParaRPr lang="ru-RU"/>
        </a:p>
      </dgm:t>
    </dgm:pt>
    <dgm:pt modelId="{88DE924C-10B4-4F17-925B-799985C30AD5}">
      <dgm:prSet phldrT="[Текст]"/>
      <dgm:spPr/>
      <dgm:t>
        <a:bodyPr/>
        <a:lstStyle/>
        <a:p>
          <a:pPr algn="l"/>
          <a:r>
            <a:rPr lang="ru-RU" dirty="0" smtClean="0">
              <a:latin typeface="Franklin Gothic Medium" panose="020B0603020102020204" pitchFamily="34" charset="0"/>
            </a:rPr>
            <a:t>Количество погибших в дорожно-транспортных происшествиях на 100 тысяч населения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E694032E-ED67-41EA-A41C-1056E7B4B7BC}" type="parTrans" cxnId="{E0913C1F-5A2F-4317-9459-BBDD3AF8C8CB}">
      <dgm:prSet/>
      <dgm:spPr/>
      <dgm:t>
        <a:bodyPr/>
        <a:lstStyle/>
        <a:p>
          <a:endParaRPr lang="ru-RU"/>
        </a:p>
      </dgm:t>
    </dgm:pt>
    <dgm:pt modelId="{78A32F79-A0CC-4441-B66D-E17BB387C459}" type="sibTrans" cxnId="{E0913C1F-5A2F-4317-9459-BBDD3AF8C8CB}">
      <dgm:prSet/>
      <dgm:spPr/>
      <dgm:t>
        <a:bodyPr/>
        <a:lstStyle/>
        <a:p>
          <a:endParaRPr lang="ru-RU"/>
        </a:p>
      </dgm:t>
    </dgm:pt>
    <dgm:pt modelId="{8C513772-7D8E-4A05-8EE4-C1A01027816D}">
      <dgm:prSet phldrT="[Текст]"/>
      <dgm:spPr/>
      <dgm:t>
        <a:bodyPr/>
        <a:lstStyle/>
        <a:p>
          <a:pPr algn="l"/>
          <a:r>
            <a:rPr lang="ru-RU" b="1" dirty="0" smtClean="0">
              <a:latin typeface="Franklin Gothic Medium" panose="020B0603020102020204" pitchFamily="34" charset="0"/>
            </a:rPr>
            <a:t>План – 10,27 чел./100 </a:t>
          </a:r>
          <a:r>
            <a:rPr lang="ru-RU" b="1" dirty="0" err="1" smtClean="0">
              <a:latin typeface="Franklin Gothic Medium" panose="020B0603020102020204" pitchFamily="34" charset="0"/>
            </a:rPr>
            <a:t>тыс.чел</a:t>
          </a:r>
          <a:r>
            <a:rPr lang="ru-RU" b="1" dirty="0" smtClean="0">
              <a:latin typeface="Franklin Gothic Medium" panose="020B0603020102020204" pitchFamily="34" charset="0"/>
            </a:rPr>
            <a:t>.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310425CD-55CF-4189-9BF7-05F32848999D}" type="parTrans" cxnId="{57EE12D2-068A-4CC2-A2F1-CF314A89882D}">
      <dgm:prSet/>
      <dgm:spPr/>
      <dgm:t>
        <a:bodyPr/>
        <a:lstStyle/>
        <a:p>
          <a:endParaRPr lang="ru-RU"/>
        </a:p>
      </dgm:t>
    </dgm:pt>
    <dgm:pt modelId="{CCE85F43-A410-4D0B-B43C-1F98F0C822D9}" type="sibTrans" cxnId="{57EE12D2-068A-4CC2-A2F1-CF314A89882D}">
      <dgm:prSet/>
      <dgm:spPr/>
      <dgm:t>
        <a:bodyPr/>
        <a:lstStyle/>
        <a:p>
          <a:endParaRPr lang="ru-RU"/>
        </a:p>
      </dgm:t>
    </dgm:pt>
    <dgm:pt modelId="{2567853B-827D-4378-8049-C84BB1AC9812}">
      <dgm:prSet phldrT="[Текст]"/>
      <dgm:spPr/>
      <dgm:t>
        <a:bodyPr/>
        <a:lstStyle/>
        <a:p>
          <a:pPr algn="just"/>
          <a:r>
            <a:rPr lang="ru-RU" dirty="0" smtClean="0">
              <a:latin typeface="Franklin Gothic Medium" panose="020B0603020102020204" pitchFamily="34" charset="0"/>
            </a:rPr>
            <a:t>Количество погибших в дорожно-транспортных происшествиях на 10 тысяч транспортных средств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5723A3FE-CB75-4CD8-BC99-757004088AF5}" type="parTrans" cxnId="{FC79F194-316B-44E8-A537-B71880637E14}">
      <dgm:prSet/>
      <dgm:spPr/>
      <dgm:t>
        <a:bodyPr/>
        <a:lstStyle/>
        <a:p>
          <a:endParaRPr lang="ru-RU"/>
        </a:p>
      </dgm:t>
    </dgm:pt>
    <dgm:pt modelId="{637E8F0E-A649-459F-A59A-3315E0974CD8}" type="sibTrans" cxnId="{FC79F194-316B-44E8-A537-B71880637E14}">
      <dgm:prSet/>
      <dgm:spPr/>
      <dgm:t>
        <a:bodyPr/>
        <a:lstStyle/>
        <a:p>
          <a:endParaRPr lang="ru-RU"/>
        </a:p>
      </dgm:t>
    </dgm:pt>
    <dgm:pt modelId="{13C1000F-5159-45F5-8444-0FD44423FFA5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Факт – 1,47 чел./10 тыс. транспортных средств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A95B86CA-AE34-4A0B-B915-6E999C5E5D77}" type="parTrans" cxnId="{9C71CEB6-0D0D-4BE6-BFB0-BEF0CD1E715D}">
      <dgm:prSet/>
      <dgm:spPr/>
      <dgm:t>
        <a:bodyPr/>
        <a:lstStyle/>
        <a:p>
          <a:endParaRPr lang="ru-RU"/>
        </a:p>
      </dgm:t>
    </dgm:pt>
    <dgm:pt modelId="{FC86709B-C9C9-44B6-9199-F8F443EE22A6}" type="sibTrans" cxnId="{9C71CEB6-0D0D-4BE6-BFB0-BEF0CD1E715D}">
      <dgm:prSet/>
      <dgm:spPr/>
      <dgm:t>
        <a:bodyPr/>
        <a:lstStyle/>
        <a:p>
          <a:endParaRPr lang="ru-RU"/>
        </a:p>
      </dgm:t>
    </dgm:pt>
    <dgm:pt modelId="{AFB45B53-F272-4908-B5EB-70A983F78979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План – 2,13  чел./10  тыс. транспортных средств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934254A7-83DC-4D30-9706-74C95B228B65}" type="parTrans" cxnId="{39041768-ED40-4A9F-BF10-09C95E1A1025}">
      <dgm:prSet/>
      <dgm:spPr/>
      <dgm:t>
        <a:bodyPr/>
        <a:lstStyle/>
        <a:p>
          <a:endParaRPr lang="ru-RU"/>
        </a:p>
      </dgm:t>
    </dgm:pt>
    <dgm:pt modelId="{4EE26439-81B2-40A7-86B6-CB4EECBC7E24}" type="sibTrans" cxnId="{39041768-ED40-4A9F-BF10-09C95E1A1025}">
      <dgm:prSet/>
      <dgm:spPr/>
      <dgm:t>
        <a:bodyPr/>
        <a:lstStyle/>
        <a:p>
          <a:endParaRPr lang="ru-RU"/>
        </a:p>
      </dgm:t>
    </dgm:pt>
    <dgm:pt modelId="{46437C10-F5A0-4CD0-A6D4-072C72A4CD71}">
      <dgm:prSet phldrT="[Текст]"/>
      <dgm:spPr/>
      <dgm:t>
        <a:bodyPr/>
        <a:lstStyle/>
        <a:p>
          <a:pPr algn="just"/>
          <a:r>
            <a:rPr lang="ru-RU" b="1" dirty="0" smtClean="0">
              <a:latin typeface="Franklin Gothic Medium" panose="020B0603020102020204" pitchFamily="34" charset="0"/>
            </a:rPr>
            <a:t>Факт – 7,64 чел./100 </a:t>
          </a:r>
          <a:r>
            <a:rPr lang="ru-RU" b="1" dirty="0" err="1" smtClean="0">
              <a:latin typeface="Franklin Gothic Medium" panose="020B0603020102020204" pitchFamily="34" charset="0"/>
            </a:rPr>
            <a:t>тыс.чел</a:t>
          </a:r>
          <a:r>
            <a:rPr lang="ru-RU" b="1" dirty="0" smtClean="0">
              <a:latin typeface="Franklin Gothic Medium" panose="020B0603020102020204" pitchFamily="34" charset="0"/>
            </a:rPr>
            <a:t>. 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9FFCFC8D-C729-4D56-A9C9-7292964D543B}" type="sibTrans" cxnId="{601BFCF2-1F31-4841-9C50-FB5DE47E5B83}">
      <dgm:prSet/>
      <dgm:spPr/>
      <dgm:t>
        <a:bodyPr/>
        <a:lstStyle/>
        <a:p>
          <a:endParaRPr lang="ru-RU"/>
        </a:p>
      </dgm:t>
    </dgm:pt>
    <dgm:pt modelId="{E88A014F-C84E-41F9-8E8B-EBEABF962C29}" type="parTrans" cxnId="{601BFCF2-1F31-4841-9C50-FB5DE47E5B83}">
      <dgm:prSet/>
      <dgm:spPr/>
      <dgm:t>
        <a:bodyPr/>
        <a:lstStyle/>
        <a:p>
          <a:endParaRPr lang="ru-RU"/>
        </a:p>
      </dgm:t>
    </dgm:pt>
    <dgm:pt modelId="{788866F2-6CD0-4A51-AF57-76E817A36E2E}">
      <dgm:prSet phldrT="[Текст]"/>
      <dgm:spPr/>
      <dgm:t>
        <a:bodyPr/>
        <a:lstStyle/>
        <a:p>
          <a:pPr algn="l"/>
          <a:r>
            <a:rPr lang="ru-RU" b="1" dirty="0" smtClean="0">
              <a:latin typeface="Franklin Gothic Medium" panose="020B0603020102020204" pitchFamily="34" charset="0"/>
            </a:rPr>
            <a:t>План – 10 %</a:t>
          </a:r>
          <a:endParaRPr lang="ru-RU" b="1" dirty="0">
            <a:latin typeface="Franklin Gothic Medium" panose="020B0603020102020204" pitchFamily="34" charset="0"/>
          </a:endParaRPr>
        </a:p>
      </dgm:t>
    </dgm:pt>
    <dgm:pt modelId="{68B7499A-B868-446D-AA61-07FFFC8FD27D}" type="parTrans" cxnId="{3BCA0DAB-B560-4357-A55D-6D34037F82BA}">
      <dgm:prSet/>
      <dgm:spPr/>
      <dgm:t>
        <a:bodyPr/>
        <a:lstStyle/>
        <a:p>
          <a:endParaRPr lang="ru-RU"/>
        </a:p>
      </dgm:t>
    </dgm:pt>
    <dgm:pt modelId="{DCC9BE48-6F72-4ABE-BAD4-B57CDCD19C04}" type="sibTrans" cxnId="{3BCA0DAB-B560-4357-A55D-6D34037F82BA}">
      <dgm:prSet/>
      <dgm:spPr/>
      <dgm:t>
        <a:bodyPr/>
        <a:lstStyle/>
        <a:p>
          <a:endParaRPr lang="ru-RU"/>
        </a:p>
      </dgm:t>
    </dgm:pt>
    <dgm:pt modelId="{0D19E982-74C9-4FD5-A644-3A8EA49B8CCA}" type="pres">
      <dgm:prSet presAssocID="{F96E0DAA-AC5D-4BDB-9064-39DEE7927C7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1948BC-D8B5-406D-83AB-ACD5E6CC2756}" type="pres">
      <dgm:prSet presAssocID="{322D5F1B-0121-4D77-8415-6A988B6BE24E}" presName="comp" presStyleCnt="0"/>
      <dgm:spPr/>
    </dgm:pt>
    <dgm:pt modelId="{47114B13-E706-4DAB-AAE3-524558408EEA}" type="pres">
      <dgm:prSet presAssocID="{322D5F1B-0121-4D77-8415-6A988B6BE24E}" presName="box" presStyleLbl="node1" presStyleIdx="0" presStyleCnt="7"/>
      <dgm:spPr/>
      <dgm:t>
        <a:bodyPr/>
        <a:lstStyle/>
        <a:p>
          <a:endParaRPr lang="ru-RU"/>
        </a:p>
      </dgm:t>
    </dgm:pt>
    <dgm:pt modelId="{D7448C3D-AC25-48BA-A50A-0F36DFDB0062}" type="pres">
      <dgm:prSet presAssocID="{322D5F1B-0121-4D77-8415-6A988B6BE24E}" presName="img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ru-RU"/>
        </a:p>
      </dgm:t>
    </dgm:pt>
    <dgm:pt modelId="{7455AEAF-9923-475A-87F9-0922601BDF22}" type="pres">
      <dgm:prSet presAssocID="{322D5F1B-0121-4D77-8415-6A988B6BE24E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550287-37F2-405B-B1D8-22A524F3353E}" type="pres">
      <dgm:prSet presAssocID="{36676F34-4DBE-4EC7-A911-94203A43D5BB}" presName="spacer" presStyleCnt="0"/>
      <dgm:spPr/>
    </dgm:pt>
    <dgm:pt modelId="{69A2ECFE-FB95-47BF-AEF3-206A777AAA9F}" type="pres">
      <dgm:prSet presAssocID="{B2009CFF-7D2B-401E-8C70-154E9326CD9D}" presName="comp" presStyleCnt="0"/>
      <dgm:spPr/>
    </dgm:pt>
    <dgm:pt modelId="{CDC0AFA9-B10C-4240-82AF-263EC37D1CA3}" type="pres">
      <dgm:prSet presAssocID="{B2009CFF-7D2B-401E-8C70-154E9326CD9D}" presName="box" presStyleLbl="node1" presStyleIdx="1" presStyleCnt="7"/>
      <dgm:spPr/>
      <dgm:t>
        <a:bodyPr/>
        <a:lstStyle/>
        <a:p>
          <a:endParaRPr lang="ru-RU"/>
        </a:p>
      </dgm:t>
    </dgm:pt>
    <dgm:pt modelId="{1164B3EB-5211-441F-9C1B-3BA5B447FEE2}" type="pres">
      <dgm:prSet presAssocID="{B2009CFF-7D2B-401E-8C70-154E9326CD9D}" presName="img" presStyleLbl="f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  <dgm:t>
        <a:bodyPr/>
        <a:lstStyle/>
        <a:p>
          <a:endParaRPr lang="ru-RU"/>
        </a:p>
      </dgm:t>
    </dgm:pt>
    <dgm:pt modelId="{125EA7D6-E130-44F3-B218-A24DCDA26BE7}" type="pres">
      <dgm:prSet presAssocID="{B2009CFF-7D2B-401E-8C70-154E9326CD9D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140A4-7EFD-4FED-9B15-8487D9A4C1F0}" type="pres">
      <dgm:prSet presAssocID="{0A50A907-0FEE-4A5B-975C-5C81B3797618}" presName="spacer" presStyleCnt="0"/>
      <dgm:spPr/>
    </dgm:pt>
    <dgm:pt modelId="{F462EBEE-044E-4343-A92F-528149C50B6F}" type="pres">
      <dgm:prSet presAssocID="{C44C3C86-FBD3-4F81-8562-823559919991}" presName="comp" presStyleCnt="0"/>
      <dgm:spPr/>
    </dgm:pt>
    <dgm:pt modelId="{F9AD67E8-78E5-452F-A6F8-B5673D973F32}" type="pres">
      <dgm:prSet presAssocID="{C44C3C86-FBD3-4F81-8562-823559919991}" presName="box" presStyleLbl="node1" presStyleIdx="2" presStyleCnt="7"/>
      <dgm:spPr/>
      <dgm:t>
        <a:bodyPr/>
        <a:lstStyle/>
        <a:p>
          <a:endParaRPr lang="ru-RU"/>
        </a:p>
      </dgm:t>
    </dgm:pt>
    <dgm:pt modelId="{6F326AEC-3317-45B4-85B7-720F41986A42}" type="pres">
      <dgm:prSet presAssocID="{C44C3C86-FBD3-4F81-8562-823559919991}" presName="img" presStyleLbl="fgImgPlace1" presStyleIdx="2" presStyleCnt="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674B4E-0EF1-4C91-8921-311D728A9289}" type="pres">
      <dgm:prSet presAssocID="{C44C3C86-FBD3-4F81-8562-823559919991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94C6E9-4100-41E1-BD65-685EF76B244C}" type="pres">
      <dgm:prSet presAssocID="{CDC2BA80-2782-4DCD-B6B5-0B1E3A969BAB}" presName="spacer" presStyleCnt="0"/>
      <dgm:spPr/>
    </dgm:pt>
    <dgm:pt modelId="{349349C3-6F58-4595-9D4F-2B837FA4E5E4}" type="pres">
      <dgm:prSet presAssocID="{9D6D06C9-93E5-46A6-9F0A-CB28DFFD06CD}" presName="comp" presStyleCnt="0"/>
      <dgm:spPr/>
    </dgm:pt>
    <dgm:pt modelId="{4352DC9A-AFA3-4955-A08E-2E03D539459A}" type="pres">
      <dgm:prSet presAssocID="{9D6D06C9-93E5-46A6-9F0A-CB28DFFD06CD}" presName="box" presStyleLbl="node1" presStyleIdx="3" presStyleCnt="7"/>
      <dgm:spPr/>
      <dgm:t>
        <a:bodyPr/>
        <a:lstStyle/>
        <a:p>
          <a:endParaRPr lang="ru-RU"/>
        </a:p>
      </dgm:t>
    </dgm:pt>
    <dgm:pt modelId="{933C2483-999E-4DD4-BDA8-DFE9F67A4B22}" type="pres">
      <dgm:prSet presAssocID="{9D6D06C9-93E5-46A6-9F0A-CB28DFFD06CD}" presName="img" presStyleLbl="f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</dgm:spPr>
      <dgm:t>
        <a:bodyPr/>
        <a:lstStyle/>
        <a:p>
          <a:endParaRPr lang="ru-RU"/>
        </a:p>
      </dgm:t>
    </dgm:pt>
    <dgm:pt modelId="{1FEAD15F-7803-4C10-8C53-875DB9F61BD2}" type="pres">
      <dgm:prSet presAssocID="{9D6D06C9-93E5-46A6-9F0A-CB28DFFD06CD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DE0CB-1837-4C43-9C11-07A984AFB691}" type="pres">
      <dgm:prSet presAssocID="{1244F7E6-7C14-4DF6-9AE7-DB5F75934501}" presName="spacer" presStyleCnt="0"/>
      <dgm:spPr/>
    </dgm:pt>
    <dgm:pt modelId="{71BD2A89-D509-4826-8ACD-05A815E5DA9E}" type="pres">
      <dgm:prSet presAssocID="{BEC16CCD-B68B-4E33-9BAD-BC0185B3D465}" presName="comp" presStyleCnt="0"/>
      <dgm:spPr/>
    </dgm:pt>
    <dgm:pt modelId="{FC96CE1A-F4B3-4729-947F-45BE40681024}" type="pres">
      <dgm:prSet presAssocID="{BEC16CCD-B68B-4E33-9BAD-BC0185B3D465}" presName="box" presStyleLbl="node1" presStyleIdx="4" presStyleCnt="7"/>
      <dgm:spPr/>
      <dgm:t>
        <a:bodyPr/>
        <a:lstStyle/>
        <a:p>
          <a:endParaRPr lang="ru-RU"/>
        </a:p>
      </dgm:t>
    </dgm:pt>
    <dgm:pt modelId="{A4FD4BC7-AD3E-42CE-BA6D-75E638B96BC2}" type="pres">
      <dgm:prSet presAssocID="{BEC16CCD-B68B-4E33-9BAD-BC0185B3D465}" presName="img" presStyleLbl="fgImgPlace1" presStyleIdx="4" presStyleCnt="7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47A40C0-F530-4A84-9417-18C0B8AA7953}" type="pres">
      <dgm:prSet presAssocID="{BEC16CCD-B68B-4E33-9BAD-BC0185B3D465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415D9-8119-40E5-83B2-7F9B50E02717}" type="pres">
      <dgm:prSet presAssocID="{E5F6E66D-284D-4AD6-AE5A-122627BE1027}" presName="spacer" presStyleCnt="0"/>
      <dgm:spPr/>
    </dgm:pt>
    <dgm:pt modelId="{79D06A52-574E-472F-B9D2-C2A05E361ABE}" type="pres">
      <dgm:prSet presAssocID="{88DE924C-10B4-4F17-925B-799985C30AD5}" presName="comp" presStyleCnt="0"/>
      <dgm:spPr/>
    </dgm:pt>
    <dgm:pt modelId="{CF64F75D-DD94-4870-B3AA-E156F5DE63CD}" type="pres">
      <dgm:prSet presAssocID="{88DE924C-10B4-4F17-925B-799985C30AD5}" presName="box" presStyleLbl="node1" presStyleIdx="5" presStyleCnt="7"/>
      <dgm:spPr/>
      <dgm:t>
        <a:bodyPr/>
        <a:lstStyle/>
        <a:p>
          <a:endParaRPr lang="ru-RU"/>
        </a:p>
      </dgm:t>
    </dgm:pt>
    <dgm:pt modelId="{03465051-2240-4CBD-8C28-2FE4D03C976C}" type="pres">
      <dgm:prSet presAssocID="{88DE924C-10B4-4F17-925B-799985C30AD5}" presName="img" presStyleLbl="f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4000" b="-84000"/>
          </a:stretch>
        </a:blipFill>
      </dgm:spPr>
      <dgm:t>
        <a:bodyPr/>
        <a:lstStyle/>
        <a:p>
          <a:endParaRPr lang="ru-RU"/>
        </a:p>
      </dgm:t>
    </dgm:pt>
    <dgm:pt modelId="{8368730E-D50A-4D67-9FAA-567F9DA19A83}" type="pres">
      <dgm:prSet presAssocID="{88DE924C-10B4-4F17-925B-799985C30AD5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37DD4-BAEF-40FE-BEBA-929E514D32A0}" type="pres">
      <dgm:prSet presAssocID="{78A32F79-A0CC-4441-B66D-E17BB387C459}" presName="spacer" presStyleCnt="0"/>
      <dgm:spPr/>
    </dgm:pt>
    <dgm:pt modelId="{2129196D-B427-4509-B10B-78D58E6D7085}" type="pres">
      <dgm:prSet presAssocID="{2567853B-827D-4378-8049-C84BB1AC9812}" presName="comp" presStyleCnt="0"/>
      <dgm:spPr/>
    </dgm:pt>
    <dgm:pt modelId="{2D1CEC2D-16EA-4BB3-846D-ABA913C066E9}" type="pres">
      <dgm:prSet presAssocID="{2567853B-827D-4378-8049-C84BB1AC9812}" presName="box" presStyleLbl="node1" presStyleIdx="6" presStyleCnt="7"/>
      <dgm:spPr/>
      <dgm:t>
        <a:bodyPr/>
        <a:lstStyle/>
        <a:p>
          <a:endParaRPr lang="ru-RU"/>
        </a:p>
      </dgm:t>
    </dgm:pt>
    <dgm:pt modelId="{443565BC-A220-4A4C-A6E1-5F5F615FE407}" type="pres">
      <dgm:prSet presAssocID="{2567853B-827D-4378-8049-C84BB1AC9812}" presName="img" presStyleLbl="fgImgPlace1" presStyleIdx="6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5ED8FC-A6EB-42AC-BD2F-49CCB39AE553}" type="pres">
      <dgm:prSet presAssocID="{2567853B-827D-4378-8049-C84BB1AC9812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1B4F3C-6283-4338-A00F-CCA943E36028}" type="presOf" srcId="{BEC16CCD-B68B-4E33-9BAD-BC0185B3D465}" destId="{FC96CE1A-F4B3-4729-947F-45BE40681024}" srcOrd="0" destOrd="0" presId="urn:microsoft.com/office/officeart/2005/8/layout/vList4"/>
    <dgm:cxn modelId="{1CDD0271-C65A-468F-9E4D-9E38C9687C4E}" type="presOf" srcId="{2A82D8A1-164C-4180-A733-810DE868E7C7}" destId="{1FEAD15F-7803-4C10-8C53-875DB9F61BD2}" srcOrd="1" destOrd="2" presId="urn:microsoft.com/office/officeart/2005/8/layout/vList4"/>
    <dgm:cxn modelId="{39041768-ED40-4A9F-BF10-09C95E1A1025}" srcId="{2567853B-827D-4378-8049-C84BB1AC9812}" destId="{AFB45B53-F272-4908-B5EB-70A983F78979}" srcOrd="1" destOrd="0" parTransId="{934254A7-83DC-4D30-9706-74C95B228B65}" sibTransId="{4EE26439-81B2-40A7-86B6-CB4EECBC7E24}"/>
    <dgm:cxn modelId="{90D1BCBF-D5A3-4D97-A87C-38254A06BA79}" srcId="{B2009CFF-7D2B-401E-8C70-154E9326CD9D}" destId="{9C7F825B-2EB6-44E0-BCC4-EDB6E624D6E6}" srcOrd="1" destOrd="0" parTransId="{782BE4D1-A0B2-4D4E-BDE9-08248571559F}" sibTransId="{B66A3FD9-DB04-4585-8664-0FFCFB4812E1}"/>
    <dgm:cxn modelId="{D1B095D8-1132-46CE-87FC-66258CCA0937}" type="presOf" srcId="{88DE924C-10B4-4F17-925B-799985C30AD5}" destId="{8368730E-D50A-4D67-9FAA-567F9DA19A83}" srcOrd="1" destOrd="0" presId="urn:microsoft.com/office/officeart/2005/8/layout/vList4"/>
    <dgm:cxn modelId="{51F231A9-C828-44A4-A2FC-723C97CFD3CD}" type="presOf" srcId="{322D5F1B-0121-4D77-8415-6A988B6BE24E}" destId="{7455AEAF-9923-475A-87F9-0922601BDF22}" srcOrd="1" destOrd="0" presId="urn:microsoft.com/office/officeart/2005/8/layout/vList4"/>
    <dgm:cxn modelId="{57EE12D2-068A-4CC2-A2F1-CF314A89882D}" srcId="{88DE924C-10B4-4F17-925B-799985C30AD5}" destId="{8C513772-7D8E-4A05-8EE4-C1A01027816D}" srcOrd="1" destOrd="0" parTransId="{310425CD-55CF-4189-9BF7-05F32848999D}" sibTransId="{CCE85F43-A410-4D0B-B43C-1F98F0C822D9}"/>
    <dgm:cxn modelId="{A29313F1-C803-427F-B6BD-BF42ABBF86EC}" srcId="{322D5F1B-0121-4D77-8415-6A988B6BE24E}" destId="{A85A0A0D-3B29-45CF-91A2-07633A62F0D7}" srcOrd="0" destOrd="0" parTransId="{BEB0BBB9-52A0-45B3-822A-54F63644D234}" sibTransId="{71925348-5736-4BBF-B180-C5A743DC4399}"/>
    <dgm:cxn modelId="{779C4B34-1BDB-4016-B47C-1B4AEC56B56A}" type="presOf" srcId="{9C7F825B-2EB6-44E0-BCC4-EDB6E624D6E6}" destId="{CDC0AFA9-B10C-4240-82AF-263EC37D1CA3}" srcOrd="0" destOrd="2" presId="urn:microsoft.com/office/officeart/2005/8/layout/vList4"/>
    <dgm:cxn modelId="{740D8FAB-A255-4BDF-9113-6BA6AB37B491}" type="presOf" srcId="{2567853B-827D-4378-8049-C84BB1AC9812}" destId="{2F5ED8FC-A6EB-42AC-BD2F-49CCB39AE553}" srcOrd="1" destOrd="0" presId="urn:microsoft.com/office/officeart/2005/8/layout/vList4"/>
    <dgm:cxn modelId="{79329CFE-92E2-47F8-B1BD-B1D18D0FCB54}" srcId="{C44C3C86-FBD3-4F81-8562-823559919991}" destId="{572F3D3B-E7EF-488B-BDDA-61812EE0757A}" srcOrd="1" destOrd="0" parTransId="{50054B04-73B9-41F6-9329-2A601561FD1B}" sibTransId="{6E6D5530-6ACD-425C-B296-4CF8542625A0}"/>
    <dgm:cxn modelId="{D2ED37FD-91FE-462D-BDAD-55410A74B362}" type="presOf" srcId="{8C439402-E6FD-46DF-AB4F-A30783479D04}" destId="{F9AD67E8-78E5-452F-A6F8-B5673D973F32}" srcOrd="0" destOrd="1" presId="urn:microsoft.com/office/officeart/2005/8/layout/vList4"/>
    <dgm:cxn modelId="{61DE1566-72AE-4401-ADAF-DAA70EA4AB90}" srcId="{F96E0DAA-AC5D-4BDB-9064-39DEE7927C71}" destId="{BEC16CCD-B68B-4E33-9BAD-BC0185B3D465}" srcOrd="4" destOrd="0" parTransId="{8EAD947B-3A7D-4B06-9E5B-75065E6048DA}" sibTransId="{E5F6E66D-284D-4AD6-AE5A-122627BE1027}"/>
    <dgm:cxn modelId="{2EFB47E0-2ACE-4C41-872E-0E372129EEEC}" type="presOf" srcId="{13C1000F-5159-45F5-8444-0FD44423FFA5}" destId="{2F5ED8FC-A6EB-42AC-BD2F-49CCB39AE553}" srcOrd="1" destOrd="1" presId="urn:microsoft.com/office/officeart/2005/8/layout/vList4"/>
    <dgm:cxn modelId="{98B79B57-D1F3-4872-84C3-9412D1CF9750}" srcId="{322D5F1B-0121-4D77-8415-6A988B6BE24E}" destId="{DFAC26BA-95F4-44E0-A8A3-143CEAB87347}" srcOrd="1" destOrd="0" parTransId="{0612F6E2-800B-475C-9E9D-544B95E80B7E}" sibTransId="{53708991-0EAE-41D0-A6B4-9FC6D5EAB6FE}"/>
    <dgm:cxn modelId="{1609C08F-26A4-4397-87E3-781F619BC204}" srcId="{F96E0DAA-AC5D-4BDB-9064-39DEE7927C71}" destId="{C44C3C86-FBD3-4F81-8562-823559919991}" srcOrd="2" destOrd="0" parTransId="{1D6038D8-C5A0-48C7-BB54-57CDEF3EF1D4}" sibTransId="{CDC2BA80-2782-4DCD-B6B5-0B1E3A969BAB}"/>
    <dgm:cxn modelId="{37A2EFCC-61A5-4399-A8B9-5DDEB9289061}" type="presOf" srcId="{9D6D06C9-93E5-46A6-9F0A-CB28DFFD06CD}" destId="{1FEAD15F-7803-4C10-8C53-875DB9F61BD2}" srcOrd="1" destOrd="0" presId="urn:microsoft.com/office/officeart/2005/8/layout/vList4"/>
    <dgm:cxn modelId="{F5DC85A0-03B2-4FA9-A7AE-D74369AC2814}" type="presOf" srcId="{9D6D06C9-93E5-46A6-9F0A-CB28DFFD06CD}" destId="{4352DC9A-AFA3-4955-A08E-2E03D539459A}" srcOrd="0" destOrd="0" presId="urn:microsoft.com/office/officeart/2005/8/layout/vList4"/>
    <dgm:cxn modelId="{4A7F29A3-8E17-4646-AB29-D8D3745524EF}" srcId="{B2009CFF-7D2B-401E-8C70-154E9326CD9D}" destId="{704ACBF6-112A-4B0D-9023-0BAE4D5B2B09}" srcOrd="0" destOrd="0" parTransId="{2D6D600C-1938-4AC8-8C6F-3D74F52A2419}" sibTransId="{7CA80A85-5CF1-430E-9F17-6087C4FBB23A}"/>
    <dgm:cxn modelId="{4B6FC709-4E8C-489F-B0DF-71D8221A060A}" type="presOf" srcId="{13C1000F-5159-45F5-8444-0FD44423FFA5}" destId="{2D1CEC2D-16EA-4BB3-846D-ABA913C066E9}" srcOrd="0" destOrd="1" presId="urn:microsoft.com/office/officeart/2005/8/layout/vList4"/>
    <dgm:cxn modelId="{EAB714E1-5186-47E8-8D6E-1703401BEA01}" type="presOf" srcId="{AFB45B53-F272-4908-B5EB-70A983F78979}" destId="{2F5ED8FC-A6EB-42AC-BD2F-49CCB39AE553}" srcOrd="1" destOrd="2" presId="urn:microsoft.com/office/officeart/2005/8/layout/vList4"/>
    <dgm:cxn modelId="{C49550A2-01FC-4AFE-81C6-1151934162A0}" srcId="{F96E0DAA-AC5D-4BDB-9064-39DEE7927C71}" destId="{B2009CFF-7D2B-401E-8C70-154E9326CD9D}" srcOrd="1" destOrd="0" parTransId="{8268B0B9-97DF-4167-9597-9B29BA81A7DE}" sibTransId="{0A50A907-0FEE-4A5B-975C-5C81B3797618}"/>
    <dgm:cxn modelId="{039DE7D1-87D0-4275-A697-0F4DA8CD7BF8}" srcId="{F96E0DAA-AC5D-4BDB-9064-39DEE7927C71}" destId="{322D5F1B-0121-4D77-8415-6A988B6BE24E}" srcOrd="0" destOrd="0" parTransId="{073F0839-BE7C-48B8-A770-DC53D713617F}" sibTransId="{36676F34-4DBE-4EC7-A911-94203A43D5BB}"/>
    <dgm:cxn modelId="{701ACB05-2BD8-4CE3-8644-64115EA7EB5E}" type="presOf" srcId="{88DE924C-10B4-4F17-925B-799985C30AD5}" destId="{CF64F75D-DD94-4870-B3AA-E156F5DE63CD}" srcOrd="0" destOrd="0" presId="urn:microsoft.com/office/officeart/2005/8/layout/vList4"/>
    <dgm:cxn modelId="{1993DBCB-F2D8-4931-817F-2437DA1C9058}" type="presOf" srcId="{788866F2-6CD0-4A51-AF57-76E817A36E2E}" destId="{FC96CE1A-F4B3-4729-947F-45BE40681024}" srcOrd="0" destOrd="2" presId="urn:microsoft.com/office/officeart/2005/8/layout/vList4"/>
    <dgm:cxn modelId="{3F3C0D89-2B3F-4049-AF9D-88F42DE6E35B}" type="presOf" srcId="{B2009CFF-7D2B-401E-8C70-154E9326CD9D}" destId="{125EA7D6-E130-44F3-B218-A24DCDA26BE7}" srcOrd="1" destOrd="0" presId="urn:microsoft.com/office/officeart/2005/8/layout/vList4"/>
    <dgm:cxn modelId="{E0913C1F-5A2F-4317-9459-BBDD3AF8C8CB}" srcId="{F96E0DAA-AC5D-4BDB-9064-39DEE7927C71}" destId="{88DE924C-10B4-4F17-925B-799985C30AD5}" srcOrd="5" destOrd="0" parTransId="{E694032E-ED67-41EA-A41C-1056E7B4B7BC}" sibTransId="{78A32F79-A0CC-4441-B66D-E17BB387C459}"/>
    <dgm:cxn modelId="{55DEA7A5-7C6E-4E1C-BFBB-05436EA66491}" srcId="{BEC16CCD-B68B-4E33-9BAD-BC0185B3D465}" destId="{29B7E2ED-8B84-46C8-A121-BE5ED89C3477}" srcOrd="0" destOrd="0" parTransId="{072051CA-F79A-467B-B054-5A8D5C33E47C}" sibTransId="{3B3DA342-EAAA-4FC4-B40B-0AF8CEAAB8DF}"/>
    <dgm:cxn modelId="{4E235F39-5AE1-47A2-BEDB-9DDD134D1FD3}" type="presOf" srcId="{B2009CFF-7D2B-401E-8C70-154E9326CD9D}" destId="{CDC0AFA9-B10C-4240-82AF-263EC37D1CA3}" srcOrd="0" destOrd="0" presId="urn:microsoft.com/office/officeart/2005/8/layout/vList4"/>
    <dgm:cxn modelId="{20C82387-0B7F-45F5-A9EC-1D4744569207}" type="presOf" srcId="{704ACBF6-112A-4B0D-9023-0BAE4D5B2B09}" destId="{CDC0AFA9-B10C-4240-82AF-263EC37D1CA3}" srcOrd="0" destOrd="1" presId="urn:microsoft.com/office/officeart/2005/8/layout/vList4"/>
    <dgm:cxn modelId="{B76D9581-1D10-4F97-A0E3-C7BBCC5D4CAC}" type="presOf" srcId="{F33248ED-E7F4-4186-80E8-66A00B6B2FDB}" destId="{4352DC9A-AFA3-4955-A08E-2E03D539459A}" srcOrd="0" destOrd="1" presId="urn:microsoft.com/office/officeart/2005/8/layout/vList4"/>
    <dgm:cxn modelId="{46892CFB-1D65-4017-95D1-173A37634337}" type="presOf" srcId="{C44C3C86-FBD3-4F81-8562-823559919991}" destId="{F9AD67E8-78E5-452F-A6F8-B5673D973F32}" srcOrd="0" destOrd="0" presId="urn:microsoft.com/office/officeart/2005/8/layout/vList4"/>
    <dgm:cxn modelId="{50E03EAB-455B-4EAD-9418-8C586CC13144}" type="presOf" srcId="{8C439402-E6FD-46DF-AB4F-A30783479D04}" destId="{A2674B4E-0EF1-4C91-8921-311D728A9289}" srcOrd="1" destOrd="1" presId="urn:microsoft.com/office/officeart/2005/8/layout/vList4"/>
    <dgm:cxn modelId="{960550B1-3965-4D39-B73B-D9969C49DEB0}" type="presOf" srcId="{2A82D8A1-164C-4180-A733-810DE868E7C7}" destId="{4352DC9A-AFA3-4955-A08E-2E03D539459A}" srcOrd="0" destOrd="2" presId="urn:microsoft.com/office/officeart/2005/8/layout/vList4"/>
    <dgm:cxn modelId="{B6F60BDC-94A5-462C-9A9F-67FA183FD7E5}" type="presOf" srcId="{704ACBF6-112A-4B0D-9023-0BAE4D5B2B09}" destId="{125EA7D6-E130-44F3-B218-A24DCDA26BE7}" srcOrd="1" destOrd="1" presId="urn:microsoft.com/office/officeart/2005/8/layout/vList4"/>
    <dgm:cxn modelId="{A001277F-1E02-4753-A23B-D0A5E3812175}" type="presOf" srcId="{572F3D3B-E7EF-488B-BDDA-61812EE0757A}" destId="{A2674B4E-0EF1-4C91-8921-311D728A9289}" srcOrd="1" destOrd="2" presId="urn:microsoft.com/office/officeart/2005/8/layout/vList4"/>
    <dgm:cxn modelId="{BB690557-9779-40BC-99AB-83C1ED694C6A}" type="presOf" srcId="{DFAC26BA-95F4-44E0-A8A3-143CEAB87347}" destId="{7455AEAF-9923-475A-87F9-0922601BDF22}" srcOrd="1" destOrd="2" presId="urn:microsoft.com/office/officeart/2005/8/layout/vList4"/>
    <dgm:cxn modelId="{901007B6-CEF5-4893-9860-5C029821C84B}" type="presOf" srcId="{788866F2-6CD0-4A51-AF57-76E817A36E2E}" destId="{E47A40C0-F530-4A84-9417-18C0B8AA7953}" srcOrd="1" destOrd="2" presId="urn:microsoft.com/office/officeart/2005/8/layout/vList4"/>
    <dgm:cxn modelId="{45992DC8-B371-4D60-BD2E-55C0D6FD2CEF}" type="presOf" srcId="{8C513772-7D8E-4A05-8EE4-C1A01027816D}" destId="{8368730E-D50A-4D67-9FAA-567F9DA19A83}" srcOrd="1" destOrd="2" presId="urn:microsoft.com/office/officeart/2005/8/layout/vList4"/>
    <dgm:cxn modelId="{75588A74-4F85-471B-B6EF-C81B692E9B83}" srcId="{C44C3C86-FBD3-4F81-8562-823559919991}" destId="{8C439402-E6FD-46DF-AB4F-A30783479D04}" srcOrd="0" destOrd="0" parTransId="{6554268D-B2AD-4273-81AB-413E60EF463C}" sibTransId="{7452A826-F892-49B7-ACA7-8BA2ECFB273E}"/>
    <dgm:cxn modelId="{FC79F194-316B-44E8-A537-B71880637E14}" srcId="{F96E0DAA-AC5D-4BDB-9064-39DEE7927C71}" destId="{2567853B-827D-4378-8049-C84BB1AC9812}" srcOrd="6" destOrd="0" parTransId="{5723A3FE-CB75-4CD8-BC99-757004088AF5}" sibTransId="{637E8F0E-A649-459F-A59A-3315E0974CD8}"/>
    <dgm:cxn modelId="{969DC501-ACD8-4C4E-81BA-E5C1D0872C8B}" srcId="{9D6D06C9-93E5-46A6-9F0A-CB28DFFD06CD}" destId="{F33248ED-E7F4-4186-80E8-66A00B6B2FDB}" srcOrd="0" destOrd="0" parTransId="{68AA92D9-2C7D-48E9-8D0E-4929FEC4CFAB}" sibTransId="{B00F7A06-5B09-49DF-9E04-3689C6178D6C}"/>
    <dgm:cxn modelId="{601BFCF2-1F31-4841-9C50-FB5DE47E5B83}" srcId="{88DE924C-10B4-4F17-925B-799985C30AD5}" destId="{46437C10-F5A0-4CD0-A6D4-072C72A4CD71}" srcOrd="0" destOrd="0" parTransId="{E88A014F-C84E-41F9-8E8B-EBEABF962C29}" sibTransId="{9FFCFC8D-C729-4D56-A9C9-7292964D543B}"/>
    <dgm:cxn modelId="{52D0251C-0C6D-4514-AABB-25F30D8D7173}" type="presOf" srcId="{9C7F825B-2EB6-44E0-BCC4-EDB6E624D6E6}" destId="{125EA7D6-E130-44F3-B218-A24DCDA26BE7}" srcOrd="1" destOrd="2" presId="urn:microsoft.com/office/officeart/2005/8/layout/vList4"/>
    <dgm:cxn modelId="{E96B6B82-2729-4539-8E0B-D2DDD0016909}" type="presOf" srcId="{AFB45B53-F272-4908-B5EB-70A983F78979}" destId="{2D1CEC2D-16EA-4BB3-846D-ABA913C066E9}" srcOrd="0" destOrd="2" presId="urn:microsoft.com/office/officeart/2005/8/layout/vList4"/>
    <dgm:cxn modelId="{FA857EFD-151C-4AED-96C0-789C70B4097A}" type="presOf" srcId="{C44C3C86-FBD3-4F81-8562-823559919991}" destId="{A2674B4E-0EF1-4C91-8921-311D728A9289}" srcOrd="1" destOrd="0" presId="urn:microsoft.com/office/officeart/2005/8/layout/vList4"/>
    <dgm:cxn modelId="{1ABCEEF0-2928-4E3F-B18F-401FBECFC415}" type="presOf" srcId="{29B7E2ED-8B84-46C8-A121-BE5ED89C3477}" destId="{E47A40C0-F530-4A84-9417-18C0B8AA7953}" srcOrd="1" destOrd="1" presId="urn:microsoft.com/office/officeart/2005/8/layout/vList4"/>
    <dgm:cxn modelId="{2399F277-CEAE-410D-87D0-88DD6B426B7B}" type="presOf" srcId="{29B7E2ED-8B84-46C8-A121-BE5ED89C3477}" destId="{FC96CE1A-F4B3-4729-947F-45BE40681024}" srcOrd="0" destOrd="1" presId="urn:microsoft.com/office/officeart/2005/8/layout/vList4"/>
    <dgm:cxn modelId="{A4121D2F-AEDE-4B14-AA4B-B21A60FC6888}" type="presOf" srcId="{BEC16CCD-B68B-4E33-9BAD-BC0185B3D465}" destId="{E47A40C0-F530-4A84-9417-18C0B8AA7953}" srcOrd="1" destOrd="0" presId="urn:microsoft.com/office/officeart/2005/8/layout/vList4"/>
    <dgm:cxn modelId="{70C3F476-B649-4146-A870-FCB7965460B9}" type="presOf" srcId="{A85A0A0D-3B29-45CF-91A2-07633A62F0D7}" destId="{7455AEAF-9923-475A-87F9-0922601BDF22}" srcOrd="1" destOrd="1" presId="urn:microsoft.com/office/officeart/2005/8/layout/vList4"/>
    <dgm:cxn modelId="{B6B63D81-3FDB-4185-A0B9-B97413593757}" type="presOf" srcId="{46437C10-F5A0-4CD0-A6D4-072C72A4CD71}" destId="{8368730E-D50A-4D67-9FAA-567F9DA19A83}" srcOrd="1" destOrd="1" presId="urn:microsoft.com/office/officeart/2005/8/layout/vList4"/>
    <dgm:cxn modelId="{A473DB8B-61DF-4604-8EC0-0CCB81E9B5CE}" type="presOf" srcId="{8C513772-7D8E-4A05-8EE4-C1A01027816D}" destId="{CF64F75D-DD94-4870-B3AA-E156F5DE63CD}" srcOrd="0" destOrd="2" presId="urn:microsoft.com/office/officeart/2005/8/layout/vList4"/>
    <dgm:cxn modelId="{DC285F28-51E6-4293-A9C1-2E0A3D0FC4A0}" type="presOf" srcId="{DFAC26BA-95F4-44E0-A8A3-143CEAB87347}" destId="{47114B13-E706-4DAB-AAE3-524558408EEA}" srcOrd="0" destOrd="2" presId="urn:microsoft.com/office/officeart/2005/8/layout/vList4"/>
    <dgm:cxn modelId="{EABCEED5-30EF-4ECC-BB56-462E6C07B749}" type="presOf" srcId="{F96E0DAA-AC5D-4BDB-9064-39DEE7927C71}" destId="{0D19E982-74C9-4FD5-A644-3A8EA49B8CCA}" srcOrd="0" destOrd="0" presId="urn:microsoft.com/office/officeart/2005/8/layout/vList4"/>
    <dgm:cxn modelId="{BE4168D6-31D4-47FA-B716-5564E5768B3D}" srcId="{9D6D06C9-93E5-46A6-9F0A-CB28DFFD06CD}" destId="{2A82D8A1-164C-4180-A733-810DE868E7C7}" srcOrd="1" destOrd="0" parTransId="{BB60870B-5366-4ED5-B075-22C3832512E2}" sibTransId="{798C9573-B139-44AE-8892-659E6418005E}"/>
    <dgm:cxn modelId="{C5726A65-0DA2-4A4F-8D4C-498C2B573086}" type="presOf" srcId="{322D5F1B-0121-4D77-8415-6A988B6BE24E}" destId="{47114B13-E706-4DAB-AAE3-524558408EEA}" srcOrd="0" destOrd="0" presId="urn:microsoft.com/office/officeart/2005/8/layout/vList4"/>
    <dgm:cxn modelId="{3EEA8AF0-455C-4B8C-895D-62521CB75447}" type="presOf" srcId="{46437C10-F5A0-4CD0-A6D4-072C72A4CD71}" destId="{CF64F75D-DD94-4870-B3AA-E156F5DE63CD}" srcOrd="0" destOrd="1" presId="urn:microsoft.com/office/officeart/2005/8/layout/vList4"/>
    <dgm:cxn modelId="{3BCA0DAB-B560-4357-A55D-6D34037F82BA}" srcId="{BEC16CCD-B68B-4E33-9BAD-BC0185B3D465}" destId="{788866F2-6CD0-4A51-AF57-76E817A36E2E}" srcOrd="1" destOrd="0" parTransId="{68B7499A-B868-446D-AA61-07FFFC8FD27D}" sibTransId="{DCC9BE48-6F72-4ABE-BAD4-B57CDCD19C04}"/>
    <dgm:cxn modelId="{9C71CEB6-0D0D-4BE6-BFB0-BEF0CD1E715D}" srcId="{2567853B-827D-4378-8049-C84BB1AC9812}" destId="{13C1000F-5159-45F5-8444-0FD44423FFA5}" srcOrd="0" destOrd="0" parTransId="{A95B86CA-AE34-4A0B-B915-6E999C5E5D77}" sibTransId="{FC86709B-C9C9-44B6-9199-F8F443EE22A6}"/>
    <dgm:cxn modelId="{CFF068E8-20BE-48B6-B9BE-4D3FE96F8EAB}" type="presOf" srcId="{A85A0A0D-3B29-45CF-91A2-07633A62F0D7}" destId="{47114B13-E706-4DAB-AAE3-524558408EEA}" srcOrd="0" destOrd="1" presId="urn:microsoft.com/office/officeart/2005/8/layout/vList4"/>
    <dgm:cxn modelId="{E89B3CE2-B7C7-443A-956E-EFCF3A8A66AD}" type="presOf" srcId="{572F3D3B-E7EF-488B-BDDA-61812EE0757A}" destId="{F9AD67E8-78E5-452F-A6F8-B5673D973F32}" srcOrd="0" destOrd="2" presId="urn:microsoft.com/office/officeart/2005/8/layout/vList4"/>
    <dgm:cxn modelId="{07DB91E2-35E6-4E91-81F8-55ABCAC76705}" srcId="{F96E0DAA-AC5D-4BDB-9064-39DEE7927C71}" destId="{9D6D06C9-93E5-46A6-9F0A-CB28DFFD06CD}" srcOrd="3" destOrd="0" parTransId="{7BA259E2-32C6-466C-964C-9B9A4CC1EBFF}" sibTransId="{1244F7E6-7C14-4DF6-9AE7-DB5F75934501}"/>
    <dgm:cxn modelId="{0E94EA7D-26A9-411F-8460-31B66185723D}" type="presOf" srcId="{F33248ED-E7F4-4186-80E8-66A00B6B2FDB}" destId="{1FEAD15F-7803-4C10-8C53-875DB9F61BD2}" srcOrd="1" destOrd="1" presId="urn:microsoft.com/office/officeart/2005/8/layout/vList4"/>
    <dgm:cxn modelId="{5D26B364-9347-4C95-BD5A-C6F4C0E34401}" type="presOf" srcId="{2567853B-827D-4378-8049-C84BB1AC9812}" destId="{2D1CEC2D-16EA-4BB3-846D-ABA913C066E9}" srcOrd="0" destOrd="0" presId="urn:microsoft.com/office/officeart/2005/8/layout/vList4"/>
    <dgm:cxn modelId="{FC2C775C-EB55-4D62-8D29-0CA130D7759D}" type="presParOf" srcId="{0D19E982-74C9-4FD5-A644-3A8EA49B8CCA}" destId="{671948BC-D8B5-406D-83AB-ACD5E6CC2756}" srcOrd="0" destOrd="0" presId="urn:microsoft.com/office/officeart/2005/8/layout/vList4"/>
    <dgm:cxn modelId="{27598B71-902B-448D-9756-2D4F7B50BA29}" type="presParOf" srcId="{671948BC-D8B5-406D-83AB-ACD5E6CC2756}" destId="{47114B13-E706-4DAB-AAE3-524558408EEA}" srcOrd="0" destOrd="0" presId="urn:microsoft.com/office/officeart/2005/8/layout/vList4"/>
    <dgm:cxn modelId="{B586315F-43C3-4653-B33D-E1A9AE1E643F}" type="presParOf" srcId="{671948BC-D8B5-406D-83AB-ACD5E6CC2756}" destId="{D7448C3D-AC25-48BA-A50A-0F36DFDB0062}" srcOrd="1" destOrd="0" presId="urn:microsoft.com/office/officeart/2005/8/layout/vList4"/>
    <dgm:cxn modelId="{67A7BCA8-D60B-4738-971D-7692E5AF2C62}" type="presParOf" srcId="{671948BC-D8B5-406D-83AB-ACD5E6CC2756}" destId="{7455AEAF-9923-475A-87F9-0922601BDF22}" srcOrd="2" destOrd="0" presId="urn:microsoft.com/office/officeart/2005/8/layout/vList4"/>
    <dgm:cxn modelId="{14C50EB4-A26D-4B2C-8576-48428834F30D}" type="presParOf" srcId="{0D19E982-74C9-4FD5-A644-3A8EA49B8CCA}" destId="{62550287-37F2-405B-B1D8-22A524F3353E}" srcOrd="1" destOrd="0" presId="urn:microsoft.com/office/officeart/2005/8/layout/vList4"/>
    <dgm:cxn modelId="{9E8343B7-678D-4588-AD70-D58D892DC5E0}" type="presParOf" srcId="{0D19E982-74C9-4FD5-A644-3A8EA49B8CCA}" destId="{69A2ECFE-FB95-47BF-AEF3-206A777AAA9F}" srcOrd="2" destOrd="0" presId="urn:microsoft.com/office/officeart/2005/8/layout/vList4"/>
    <dgm:cxn modelId="{4B16987A-5C9B-40D1-9A78-F994491BF291}" type="presParOf" srcId="{69A2ECFE-FB95-47BF-AEF3-206A777AAA9F}" destId="{CDC0AFA9-B10C-4240-82AF-263EC37D1CA3}" srcOrd="0" destOrd="0" presId="urn:microsoft.com/office/officeart/2005/8/layout/vList4"/>
    <dgm:cxn modelId="{CFD34576-A2DF-4B8D-8A56-62A7C230879D}" type="presParOf" srcId="{69A2ECFE-FB95-47BF-AEF3-206A777AAA9F}" destId="{1164B3EB-5211-441F-9C1B-3BA5B447FEE2}" srcOrd="1" destOrd="0" presId="urn:microsoft.com/office/officeart/2005/8/layout/vList4"/>
    <dgm:cxn modelId="{10A21BA3-885F-4A8C-AEA2-6643FC290431}" type="presParOf" srcId="{69A2ECFE-FB95-47BF-AEF3-206A777AAA9F}" destId="{125EA7D6-E130-44F3-B218-A24DCDA26BE7}" srcOrd="2" destOrd="0" presId="urn:microsoft.com/office/officeart/2005/8/layout/vList4"/>
    <dgm:cxn modelId="{0BD5845C-96B4-48AD-B397-9EC7DEB5B2B8}" type="presParOf" srcId="{0D19E982-74C9-4FD5-A644-3A8EA49B8CCA}" destId="{EF1140A4-7EFD-4FED-9B15-8487D9A4C1F0}" srcOrd="3" destOrd="0" presId="urn:microsoft.com/office/officeart/2005/8/layout/vList4"/>
    <dgm:cxn modelId="{EB6BDB54-2092-472F-9F8F-AD3582A5C5B0}" type="presParOf" srcId="{0D19E982-74C9-4FD5-A644-3A8EA49B8CCA}" destId="{F462EBEE-044E-4343-A92F-528149C50B6F}" srcOrd="4" destOrd="0" presId="urn:microsoft.com/office/officeart/2005/8/layout/vList4"/>
    <dgm:cxn modelId="{187A671C-D2B3-40CA-A128-264C7DFD3C54}" type="presParOf" srcId="{F462EBEE-044E-4343-A92F-528149C50B6F}" destId="{F9AD67E8-78E5-452F-A6F8-B5673D973F32}" srcOrd="0" destOrd="0" presId="urn:microsoft.com/office/officeart/2005/8/layout/vList4"/>
    <dgm:cxn modelId="{969032C3-6AF5-441D-A589-7EB290B8C3BC}" type="presParOf" srcId="{F462EBEE-044E-4343-A92F-528149C50B6F}" destId="{6F326AEC-3317-45B4-85B7-720F41986A42}" srcOrd="1" destOrd="0" presId="urn:microsoft.com/office/officeart/2005/8/layout/vList4"/>
    <dgm:cxn modelId="{F02FC792-AFBF-4960-A541-A7C22CB57FCD}" type="presParOf" srcId="{F462EBEE-044E-4343-A92F-528149C50B6F}" destId="{A2674B4E-0EF1-4C91-8921-311D728A9289}" srcOrd="2" destOrd="0" presId="urn:microsoft.com/office/officeart/2005/8/layout/vList4"/>
    <dgm:cxn modelId="{38A64436-0E7C-455B-BF46-A86104F15EB7}" type="presParOf" srcId="{0D19E982-74C9-4FD5-A644-3A8EA49B8CCA}" destId="{BD94C6E9-4100-41E1-BD65-685EF76B244C}" srcOrd="5" destOrd="0" presId="urn:microsoft.com/office/officeart/2005/8/layout/vList4"/>
    <dgm:cxn modelId="{BC492112-25EB-42E2-991F-4E520AA545AE}" type="presParOf" srcId="{0D19E982-74C9-4FD5-A644-3A8EA49B8CCA}" destId="{349349C3-6F58-4595-9D4F-2B837FA4E5E4}" srcOrd="6" destOrd="0" presId="urn:microsoft.com/office/officeart/2005/8/layout/vList4"/>
    <dgm:cxn modelId="{145CCEE9-CD1F-4140-A8A1-5FB44855BEAF}" type="presParOf" srcId="{349349C3-6F58-4595-9D4F-2B837FA4E5E4}" destId="{4352DC9A-AFA3-4955-A08E-2E03D539459A}" srcOrd="0" destOrd="0" presId="urn:microsoft.com/office/officeart/2005/8/layout/vList4"/>
    <dgm:cxn modelId="{B273D14F-49A3-42B7-BA3B-ABD0231F4D0E}" type="presParOf" srcId="{349349C3-6F58-4595-9D4F-2B837FA4E5E4}" destId="{933C2483-999E-4DD4-BDA8-DFE9F67A4B22}" srcOrd="1" destOrd="0" presId="urn:microsoft.com/office/officeart/2005/8/layout/vList4"/>
    <dgm:cxn modelId="{45E09DC2-C2CD-4B23-9CB6-6597A0362043}" type="presParOf" srcId="{349349C3-6F58-4595-9D4F-2B837FA4E5E4}" destId="{1FEAD15F-7803-4C10-8C53-875DB9F61BD2}" srcOrd="2" destOrd="0" presId="urn:microsoft.com/office/officeart/2005/8/layout/vList4"/>
    <dgm:cxn modelId="{7EC6BFBE-EB71-4BBF-8703-7BA2D576EA0F}" type="presParOf" srcId="{0D19E982-74C9-4FD5-A644-3A8EA49B8CCA}" destId="{8B9DE0CB-1837-4C43-9C11-07A984AFB691}" srcOrd="7" destOrd="0" presId="urn:microsoft.com/office/officeart/2005/8/layout/vList4"/>
    <dgm:cxn modelId="{2B31139F-68E5-4006-965A-3303957A4DA4}" type="presParOf" srcId="{0D19E982-74C9-4FD5-A644-3A8EA49B8CCA}" destId="{71BD2A89-D509-4826-8ACD-05A815E5DA9E}" srcOrd="8" destOrd="0" presId="urn:microsoft.com/office/officeart/2005/8/layout/vList4"/>
    <dgm:cxn modelId="{7AE386DB-DECE-41FC-A063-80D2DA0B5373}" type="presParOf" srcId="{71BD2A89-D509-4826-8ACD-05A815E5DA9E}" destId="{FC96CE1A-F4B3-4729-947F-45BE40681024}" srcOrd="0" destOrd="0" presId="urn:microsoft.com/office/officeart/2005/8/layout/vList4"/>
    <dgm:cxn modelId="{E495F96E-E187-44B4-8F3C-5A6B66BB7531}" type="presParOf" srcId="{71BD2A89-D509-4826-8ACD-05A815E5DA9E}" destId="{A4FD4BC7-AD3E-42CE-BA6D-75E638B96BC2}" srcOrd="1" destOrd="0" presId="urn:microsoft.com/office/officeart/2005/8/layout/vList4"/>
    <dgm:cxn modelId="{614DD8F6-6E67-4217-892D-52EB70F1E620}" type="presParOf" srcId="{71BD2A89-D509-4826-8ACD-05A815E5DA9E}" destId="{E47A40C0-F530-4A84-9417-18C0B8AA7953}" srcOrd="2" destOrd="0" presId="urn:microsoft.com/office/officeart/2005/8/layout/vList4"/>
    <dgm:cxn modelId="{7881382B-B579-4CFE-9819-1E46DD90ABF9}" type="presParOf" srcId="{0D19E982-74C9-4FD5-A644-3A8EA49B8CCA}" destId="{808415D9-8119-40E5-83B2-7F9B50E02717}" srcOrd="9" destOrd="0" presId="urn:microsoft.com/office/officeart/2005/8/layout/vList4"/>
    <dgm:cxn modelId="{B09ECCEE-DDE1-441E-93CB-4587A7445E81}" type="presParOf" srcId="{0D19E982-74C9-4FD5-A644-3A8EA49B8CCA}" destId="{79D06A52-574E-472F-B9D2-C2A05E361ABE}" srcOrd="10" destOrd="0" presId="urn:microsoft.com/office/officeart/2005/8/layout/vList4"/>
    <dgm:cxn modelId="{45D9146B-6285-4FDE-AF67-E8B09BC38536}" type="presParOf" srcId="{79D06A52-574E-472F-B9D2-C2A05E361ABE}" destId="{CF64F75D-DD94-4870-B3AA-E156F5DE63CD}" srcOrd="0" destOrd="0" presId="urn:microsoft.com/office/officeart/2005/8/layout/vList4"/>
    <dgm:cxn modelId="{400C0EBD-F20B-407B-96E0-E5FCD20A1994}" type="presParOf" srcId="{79D06A52-574E-472F-B9D2-C2A05E361ABE}" destId="{03465051-2240-4CBD-8C28-2FE4D03C976C}" srcOrd="1" destOrd="0" presId="urn:microsoft.com/office/officeart/2005/8/layout/vList4"/>
    <dgm:cxn modelId="{A740BCAA-086C-44ED-8BE6-8F1E0CE46065}" type="presParOf" srcId="{79D06A52-574E-472F-B9D2-C2A05E361ABE}" destId="{8368730E-D50A-4D67-9FAA-567F9DA19A83}" srcOrd="2" destOrd="0" presId="urn:microsoft.com/office/officeart/2005/8/layout/vList4"/>
    <dgm:cxn modelId="{4F2923B5-FA89-4294-B890-9DEE0FFB77BE}" type="presParOf" srcId="{0D19E982-74C9-4FD5-A644-3A8EA49B8CCA}" destId="{51E37DD4-BAEF-40FE-BEBA-929E514D32A0}" srcOrd="11" destOrd="0" presId="urn:microsoft.com/office/officeart/2005/8/layout/vList4"/>
    <dgm:cxn modelId="{3AC25392-E7F8-4041-A8D8-68820DAF3F54}" type="presParOf" srcId="{0D19E982-74C9-4FD5-A644-3A8EA49B8CCA}" destId="{2129196D-B427-4509-B10B-78D58E6D7085}" srcOrd="12" destOrd="0" presId="urn:microsoft.com/office/officeart/2005/8/layout/vList4"/>
    <dgm:cxn modelId="{AC860FCD-3143-479B-A65D-2115DE7704F0}" type="presParOf" srcId="{2129196D-B427-4509-B10B-78D58E6D7085}" destId="{2D1CEC2D-16EA-4BB3-846D-ABA913C066E9}" srcOrd="0" destOrd="0" presId="urn:microsoft.com/office/officeart/2005/8/layout/vList4"/>
    <dgm:cxn modelId="{F961F854-EA3A-49F0-895D-05EA3D59589D}" type="presParOf" srcId="{2129196D-B427-4509-B10B-78D58E6D7085}" destId="{443565BC-A220-4A4C-A6E1-5F5F615FE407}" srcOrd="1" destOrd="0" presId="urn:microsoft.com/office/officeart/2005/8/layout/vList4"/>
    <dgm:cxn modelId="{5B71665E-6BA7-4BF4-92DC-FF809747DBF5}" type="presParOf" srcId="{2129196D-B427-4509-B10B-78D58E6D7085}" destId="{2F5ED8FC-A6EB-42AC-BD2F-49CCB39AE55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FE68FC9-AE35-49CC-B5A0-BC40F5974814}">
      <dgm:prSet phldrT="[Текст]" custT="1"/>
      <dgm:spPr/>
      <dgm:t>
        <a:bodyPr/>
        <a:lstStyle/>
        <a:p>
          <a:pPr algn="just"/>
          <a:r>
            <a:rPr lang="ru-RU" sz="18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F9599D10-ED36-4A45-B9F1-883BDD9AC7C9}" type="par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689D6FE-F66C-43CC-AB0E-144DC316E934}" type="sib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автомобильного транспорта на возмещение затрат от перевозки пассажиров в целях удешевления стоимости билетов</a:t>
          </a:r>
          <a:r>
            <a:rPr lang="ru-RU" sz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CBD8D4D-B6D1-403D-822B-6BC7A4B1841E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F602191-E2A8-4BBE-B35B-A263D956BFB5}" type="par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3CE2C8A-98E2-41E1-94BE-12119FB8F81A}" type="sib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5F60AAD-D63F-4B3F-B48C-067C8E8B82C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Заключено государственных контрактов с 12 автотранспортными предприятиями и индивидуальными предпринимателями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8DB49099-B660-42F5-80CB-213EC089E2CE}" type="par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1632D45-1619-47E3-8821-2E1269776BBE}" type="sib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45B671-9CBD-4810-A21F-FBF079BA8E22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Выполнение пассажирских перевозок автомобильным транспортом в пригородном, межмуниципальном сообщении на территории автономного округа по регулируемым тарифам.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Franklin Gothic Medium" panose="020B0603020102020204" pitchFamily="34" charset="0"/>
            </a:rPr>
            <a:t>В автономном округе зарегистрировано более 875,1 тыс. ед. автотранспорта, в том числе: легковых автомобилей – 684,9 тыс. ед., автобусов – 21,3 тыс. ед.; грузовых автомобилей – 158,4 тыс. ед. Перевозку пассажиров автомобильным транспортом выполняют 38 предприятий и организаций пассажирского наземного транспорта различных форм собственности и более 70 индивидуальных предпринимателей. Обеспечиваются перевозки по 368 маршрутам, в том числе: 123 межмуниципальных маршрута, 245 муниципальных маршрутов, годовой объем перевозок пассажиров – более 40 млн. пассажиров. </a:t>
          </a:r>
          <a:endParaRPr lang="ru-RU" sz="1400" dirty="0">
            <a:latin typeface="Franklin Gothic Medium" panose="020B0603020102020204" pitchFamily="34" charset="0"/>
          </a:endParaRP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автомобильного транспорта. 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F400E67-B978-4A67-8D76-B692CCA0716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Осуществлялось финансирование из бюджета Югры 61 социально значимого автобусного маршрута.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251A109-30BC-4D6F-9BCA-0A42D0E819A6}" type="par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EB1CB00-22E9-4949-8681-3AC3E7D3A69E}" type="sib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612DF10-A6EF-49DA-83F2-DD74900CA35C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Сохранена оптимальная сеть социально-значимых межмуниципальных и пригородных автобусных маршрутов.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FEBDB43-139C-49A2-806C-BA8685A0DD27}" type="parTrans" cxnId="{79772805-9006-49BC-B28A-37EF1E9A8C8B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FBAA03-8543-4686-82C5-F6967318CBEC}" type="sibTrans" cxnId="{79772805-9006-49BC-B28A-37EF1E9A8C8B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23ACC8F-E51D-4818-97B8-7FBF856C41B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Обеспечена транспортная доступность населения национальных поселков и сельских поселений к объектам социальной инфраструктуры.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A1DDBE8-86B8-415E-9C44-E292B169A69B}" type="parTrans" cxnId="{333B1EF2-5A1A-4D2C-8DF8-E57DBEAC70C2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8375C79-975F-4776-B1E3-411E85B9280C}" type="sibTrans" cxnId="{333B1EF2-5A1A-4D2C-8DF8-E57DBEAC70C2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F7A1A8D6-FEA4-460A-9C38-1307400EE1E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Обеспечено удешевление в среднем на 85,3 % стоимость проезда для населения на межмуниципальных и пригородных маршрутах.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F437957-FDC4-4E76-ACD6-1D383BA1DC39}" type="parTrans" cxnId="{76D6917F-5B78-4523-84B8-D71FA57A0241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F22FA62E-9447-42E6-855F-CCDA0B09B6D5}" type="sibTrans" cxnId="{76D6917F-5B78-4523-84B8-D71FA57A0241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F6ED3F3F-6220-4127-BA0E-6A091A9EAA59}" type="pres">
      <dgm:prSet presAssocID="{18E0D9B6-2097-43FF-9E2F-A7778232729C}" presName="oChild" presStyleLbl="fgAcc1" presStyleIdx="0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</dgm:pt>
    <dgm:pt modelId="{FA23F5AD-A360-477A-BEAD-D26194136135}" type="pres">
      <dgm:prSet presAssocID="{5FE68FC9-AE35-49CC-B5A0-BC40F5974814}" presName="oChild" presStyleLbl="fgAcc1" presStyleIdx="1" presStyleCnt="3" custScaleX="77260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33F2C-6D8F-4B7B-ADD1-8E9C7EB8A509}" type="pres">
      <dgm:prSet presAssocID="{8689D6FE-F66C-43CC-AB0E-144DC316E934}" presName="outerSibTrans" presStyleCnt="0"/>
      <dgm:spPr/>
    </dgm:pt>
    <dgm:pt modelId="{B5F7AFA2-CE89-4AEC-90E8-E3CA10FCA1B2}" type="pres">
      <dgm:prSet presAssocID="{5CBD8D4D-B6D1-403D-822B-6BC7A4B1841E}" presName="oChild" presStyleLbl="fgAcc1" presStyleIdx="2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EBA91C-E4CA-4FA0-991B-8DD753CB294A}" srcId="{5CBD8D4D-B6D1-403D-822B-6BC7A4B1841E}" destId="{3F400E67-B978-4A67-8D76-B692CCA0716F}" srcOrd="1" destOrd="0" parTransId="{A251A109-30BC-4D6F-9BCA-0A42D0E819A6}" sibTransId="{5EB1CB00-22E9-4949-8681-3AC3E7D3A69E}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76D6917F-5B78-4523-84B8-D71FA57A0241}" srcId="{5CBD8D4D-B6D1-403D-822B-6BC7A4B1841E}" destId="{F7A1A8D6-FEA4-460A-9C38-1307400EE1E7}" srcOrd="4" destOrd="0" parTransId="{5F437957-FDC4-4E76-ACD6-1D383BA1DC39}" sibTransId="{F22FA62E-9447-42E6-855F-CCDA0B09B6D5}"/>
    <dgm:cxn modelId="{E555C75D-E51C-4DD6-B847-EE4FC3776E1F}" srcId="{82B53897-8A74-4DA4-A080-213453BF52D1}" destId="{5FE68FC9-AE35-49CC-B5A0-BC40F5974814}" srcOrd="1" destOrd="0" parTransId="{F9599D10-ED36-4A45-B9F1-883BDD9AC7C9}" sibTransId="{8689D6FE-F66C-43CC-AB0E-144DC316E934}"/>
    <dgm:cxn modelId="{0313F007-25DA-4AAC-8830-44F4C4A14878}" type="presOf" srcId="{F7A1A8D6-FEA4-460A-9C38-1307400EE1E7}" destId="{B5F7AFA2-CE89-4AEC-90E8-E3CA10FCA1B2}" srcOrd="0" destOrd="5" presId="urn:microsoft.com/office/officeart/2005/8/layout/target2"/>
    <dgm:cxn modelId="{9BDBDC7E-5DC9-4146-A9D8-FB8E94D49705}" type="presOf" srcId="{1ED7803E-FDCD-4C89-A19A-DF7258581666}" destId="{C72D85D5-27AE-487F-AB2D-E6FEE52D5AC1}" srcOrd="0" destOrd="0" presId="urn:microsoft.com/office/officeart/2005/8/layout/target2"/>
    <dgm:cxn modelId="{FFE7C6BD-8CE5-4F5C-875A-8FA4FF25006B}" type="presOf" srcId="{2A45B671-9CBD-4810-A21F-FBF079BA8E22}" destId="{F6ED3F3F-6220-4127-BA0E-6A091A9EAA59}" srcOrd="0" destOrd="2" presId="urn:microsoft.com/office/officeart/2005/8/layout/target2"/>
    <dgm:cxn modelId="{333B1EF2-5A1A-4D2C-8DF8-E57DBEAC70C2}" srcId="{5CBD8D4D-B6D1-403D-822B-6BC7A4B1841E}" destId="{423ACC8F-E51D-4818-97B8-7FBF856C41B4}" srcOrd="3" destOrd="0" parTransId="{EA1DDBE8-86B8-415E-9C44-E292B169A69B}" sibTransId="{A8375C79-975F-4776-B1E3-411E85B9280C}"/>
    <dgm:cxn modelId="{68C2D468-180D-481E-AC3A-ED4B5134BD1F}" type="presOf" srcId="{423ACC8F-E51D-4818-97B8-7FBF856C41B4}" destId="{B5F7AFA2-CE89-4AEC-90E8-E3CA10FCA1B2}" srcOrd="0" destOrd="4" presId="urn:microsoft.com/office/officeart/2005/8/layout/target2"/>
    <dgm:cxn modelId="{EF700A4C-3762-4226-A92C-1A5686E10C9D}" srcId="{82B53897-8A74-4DA4-A080-213453BF52D1}" destId="{5CBD8D4D-B6D1-403D-822B-6BC7A4B1841E}" srcOrd="2" destOrd="0" parTransId="{EF602191-E2A8-4BBE-B35B-A263D956BFB5}" sibTransId="{93CE2C8A-98E2-41E1-94BE-12119FB8F81A}"/>
    <dgm:cxn modelId="{629E97AC-1368-4AB0-81A7-EBC8BD2CEC6F}" type="presOf" srcId="{18E0D9B6-2097-43FF-9E2F-A7778232729C}" destId="{F6ED3F3F-6220-4127-BA0E-6A091A9EAA59}" srcOrd="0" destOrd="0" presId="urn:microsoft.com/office/officeart/2005/8/layout/target2"/>
    <dgm:cxn modelId="{CDDF6417-6589-4F7A-8B8C-9D27634540A4}" type="presOf" srcId="{A747EB20-F93B-4C8C-B4A7-155CD0ED5D5F}" destId="{FA23F5AD-A360-477A-BEAD-D26194136135}" srcOrd="0" destOrd="1" presId="urn:microsoft.com/office/officeart/2005/8/layout/target2"/>
    <dgm:cxn modelId="{336AFBFA-4835-4A49-B59E-AA118382E0DA}" type="presOf" srcId="{3F400E67-B978-4A67-8D76-B692CCA0716F}" destId="{B5F7AFA2-CE89-4AEC-90E8-E3CA10FCA1B2}" srcOrd="0" destOrd="2" presId="urn:microsoft.com/office/officeart/2005/8/layout/target2"/>
    <dgm:cxn modelId="{79139636-2596-4650-AF4A-1AB684048CDF}" type="presOf" srcId="{9DD88F5F-E9F3-4CD9-B1E2-0272C6FDA347}" destId="{F6ED3F3F-6220-4127-BA0E-6A091A9EAA59}" srcOrd="0" destOrd="1" presId="urn:microsoft.com/office/officeart/2005/8/layout/target2"/>
    <dgm:cxn modelId="{965EC3A5-9B3F-4F05-AB67-93D603F5F6B2}" type="presOf" srcId="{5FE68FC9-AE35-49CC-B5A0-BC40F5974814}" destId="{FA23F5AD-A360-477A-BEAD-D26194136135}" srcOrd="0" destOrd="0" presId="urn:microsoft.com/office/officeart/2005/8/layout/target2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2970FF78-EB26-4D1B-BAA5-CF92D9BC8744}" type="presOf" srcId="{15F60AAD-D63F-4B3F-B48C-067C8E8B82C4}" destId="{B5F7AFA2-CE89-4AEC-90E8-E3CA10FCA1B2}" srcOrd="0" destOrd="1" presId="urn:microsoft.com/office/officeart/2005/8/layout/target2"/>
    <dgm:cxn modelId="{2C1C950A-75CB-4E59-B22C-D4CF42D93320}" srcId="{5CBD8D4D-B6D1-403D-822B-6BC7A4B1841E}" destId="{15F60AAD-D63F-4B3F-B48C-067C8E8B82C4}" srcOrd="0" destOrd="0" parTransId="{8DB49099-B660-42F5-80CB-213EC089E2CE}" sibTransId="{91632D45-1619-47E3-8821-2E1269776BBE}"/>
    <dgm:cxn modelId="{E2FBCB7C-0699-42E2-85EC-9D9E5DA89FC5}" type="presOf" srcId="{82B53897-8A74-4DA4-A080-213453BF52D1}" destId="{6E20B3B9-5E1A-4534-A151-DB5AAA1FB85D}" srcOrd="0" destOrd="0" presId="urn:microsoft.com/office/officeart/2005/8/layout/target2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79772805-9006-49BC-B28A-37EF1E9A8C8B}" srcId="{5CBD8D4D-B6D1-403D-822B-6BC7A4B1841E}" destId="{5612DF10-A6EF-49DA-83F2-DD74900CA35C}" srcOrd="2" destOrd="0" parTransId="{AFEBDB43-139C-49A2-806C-BA8685A0DD27}" sibTransId="{2AFBAA03-8543-4686-82C5-F6967318CBEC}"/>
    <dgm:cxn modelId="{39158343-2AE1-4021-870C-3BA2513A4A27}" type="presOf" srcId="{5612DF10-A6EF-49DA-83F2-DD74900CA35C}" destId="{B5F7AFA2-CE89-4AEC-90E8-E3CA10FCA1B2}" srcOrd="0" destOrd="3" presId="urn:microsoft.com/office/officeart/2005/8/layout/target2"/>
    <dgm:cxn modelId="{134CCC22-AF3E-4EBC-8415-FE01DBAB34D0}" srcId="{5FE68FC9-AE35-49CC-B5A0-BC40F5974814}" destId="{A747EB20-F93B-4C8C-B4A7-155CD0ED5D5F}" srcOrd="0" destOrd="0" parTransId="{54FA3BE0-7D7C-4C24-AA25-9D4E75E23B8F}" sibTransId="{A618EE88-067A-49EF-A668-C2B4FFD20321}"/>
    <dgm:cxn modelId="{C63ACBA2-9037-428A-8FC3-EF79A19433B1}" type="presOf" srcId="{5CBD8D4D-B6D1-403D-822B-6BC7A4B1841E}" destId="{B5F7AFA2-CE89-4AEC-90E8-E3CA10FCA1B2}" srcOrd="0" destOrd="0" presId="urn:microsoft.com/office/officeart/2005/8/layout/target2"/>
    <dgm:cxn modelId="{E2678BEC-5A10-490F-A144-C12DED363F0D}" type="presParOf" srcId="{C72D85D5-27AE-487F-AB2D-E6FEE52D5AC1}" destId="{D0D1E8EF-81FE-489F-B0C9-EA0CC163B16D}" srcOrd="0" destOrd="0" presId="urn:microsoft.com/office/officeart/2005/8/layout/target2"/>
    <dgm:cxn modelId="{1E4DBF5F-E78F-4226-A393-CB345DE5A1B0}" type="presParOf" srcId="{D0D1E8EF-81FE-489F-B0C9-EA0CC163B16D}" destId="{6E20B3B9-5E1A-4534-A151-DB5AAA1FB85D}" srcOrd="0" destOrd="0" presId="urn:microsoft.com/office/officeart/2005/8/layout/target2"/>
    <dgm:cxn modelId="{1FCE2596-4509-45A7-B795-10801C3A2879}" type="presParOf" srcId="{D0D1E8EF-81FE-489F-B0C9-EA0CC163B16D}" destId="{5F03B217-9214-472A-9CBD-17C31439DE22}" srcOrd="1" destOrd="0" presId="urn:microsoft.com/office/officeart/2005/8/layout/target2"/>
    <dgm:cxn modelId="{789C68B1-17A4-4724-BE08-2BFC09589250}" type="presParOf" srcId="{5F03B217-9214-472A-9CBD-17C31439DE22}" destId="{F6ED3F3F-6220-4127-BA0E-6A091A9EAA59}" srcOrd="0" destOrd="0" presId="urn:microsoft.com/office/officeart/2005/8/layout/target2"/>
    <dgm:cxn modelId="{DC278854-6A62-49EA-BBC6-D968C69E1807}" type="presParOf" srcId="{5F03B217-9214-472A-9CBD-17C31439DE22}" destId="{4EBDCE14-59BA-4AE0-A598-63B52019E01E}" srcOrd="1" destOrd="0" presId="urn:microsoft.com/office/officeart/2005/8/layout/target2"/>
    <dgm:cxn modelId="{6DF6C580-C6D4-4886-A22A-2157274222E2}" type="presParOf" srcId="{5F03B217-9214-472A-9CBD-17C31439DE22}" destId="{FA23F5AD-A360-477A-BEAD-D26194136135}" srcOrd="2" destOrd="0" presId="urn:microsoft.com/office/officeart/2005/8/layout/target2"/>
    <dgm:cxn modelId="{88D7AA75-8431-4D98-B88A-282D8190C91E}" type="presParOf" srcId="{5F03B217-9214-472A-9CBD-17C31439DE22}" destId="{E6433F2C-6D8F-4B7B-ADD1-8E9C7EB8A509}" srcOrd="3" destOrd="0" presId="urn:microsoft.com/office/officeart/2005/8/layout/target2"/>
    <dgm:cxn modelId="{83B54DB7-22CB-4CAD-9199-9F7E0BFF4E03}" type="presParOf" srcId="{5F03B217-9214-472A-9CBD-17C31439DE22}" destId="{B5F7AFA2-CE89-4AEC-90E8-E3CA10FCA1B2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5FE68FC9-AE35-49CC-B5A0-BC40F5974814}">
      <dgm:prSet phldrT="[Текст]" custT="1"/>
      <dgm:spPr/>
      <dgm:t>
        <a:bodyPr/>
        <a:lstStyle/>
        <a:p>
          <a:pPr algn="just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F9599D10-ED36-4A45-B9F1-883BDD9AC7C9}" type="par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689D6FE-F66C-43CC-AB0E-144DC316E934}" type="sib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воздушного транспорта на возмещение затрат от перевозки пассажиров в целях удешевления стоимости билетов</a:t>
          </a:r>
          <a:r>
            <a:rPr lang="ru-RU" sz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CBD8D4D-B6D1-403D-822B-6BC7A4B1841E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F602191-E2A8-4BBE-B35B-A263D956BFB5}" type="par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3CE2C8A-98E2-41E1-94BE-12119FB8F81A}" type="sib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5F60AAD-D63F-4B3F-B48C-067C8E8B82C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Предоставлены субсидии предприятиям воздушного транспорта в целях удешевления межмуниципального сообщения на территории автономного округа по 29 маршрутам, что позволило удешевить стоимость билетов для населения в среднем на 50%, а также предоставлены субсидии по 16 межрегиональным маршрутам.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8DB49099-B660-42F5-80CB-213EC089E2CE}" type="par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1632D45-1619-47E3-8821-2E1269776BBE}" type="sib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Franklin Gothic Medium" panose="020B0603020102020204" pitchFamily="34" charset="0"/>
            </a:rPr>
            <a:t>В автономном округе функционируют 9 аэропортов, 2 посадочные площадки и более 80 вертолетных площадок, осуществляющих прием и отправку пассажиров и грузов как по </a:t>
          </a:r>
          <a:r>
            <a:rPr lang="ru-RU" sz="1400" dirty="0" err="1" smtClean="0">
              <a:latin typeface="Franklin Gothic Medium" panose="020B0603020102020204" pitchFamily="34" charset="0"/>
            </a:rPr>
            <a:t>внутриокружным</a:t>
          </a:r>
          <a:r>
            <a:rPr lang="ru-RU" sz="1400" dirty="0" smtClean="0">
              <a:latin typeface="Franklin Gothic Medium" panose="020B0603020102020204" pitchFamily="34" charset="0"/>
            </a:rPr>
            <a:t>, так и по магистральным маршрутам. Три аэропорта в городах Сургут, Нижневартовск и Ханты-Мансийск имеют статус международных и обеспечивают более 80% всех пассажирских и грузовых авиаперевозок в автономном округе. Ежегодный объем обслуживаемых пассажиров в аэропортах автономного округа составляет более 1,5 млн. человек, грузовых перевозок – более 7 тыс. тонн. </a:t>
          </a:r>
          <a:endParaRPr lang="ru-RU" sz="1400" dirty="0">
            <a:latin typeface="Franklin Gothic Medium" panose="020B0603020102020204" pitchFamily="34" charset="0"/>
          </a:endParaRP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воздушного транспорта.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F400E67-B978-4A67-8D76-B692CCA0716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Возмещены недополученные доходы, возникшие в результате оказания услуг по перевозке пассажиров между городами и районными центрами ХМАО – Югры и г. Тюменью по 7 направлениям. Средний процент снижения тарифов для населения также составил 50 %.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251A109-30BC-4D6F-9BCA-0A42D0E819A6}" type="par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EB1CB00-22E9-4949-8681-3AC3E7D3A69E}" type="sib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8C034F8-4113-4ADD-9805-4E2B605A1CE0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воздушного транспорта в целях удешевления перевозок  по межмуниципальным маршрутам на территории автономного округа и региональным маршрутам, возмещения фактически понесенных затрат от основной деятельности аэропортов, находящихся в собственности автономного округа.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BF4B7C7-78C4-4B22-B627-1234C7655456}" type="parTrans" cxnId="{7CC94E21-1BED-417E-95C2-0CE5714FBF9C}">
      <dgm:prSet/>
      <dgm:spPr/>
      <dgm:t>
        <a:bodyPr/>
        <a:lstStyle/>
        <a:p>
          <a:endParaRPr lang="ru-RU"/>
        </a:p>
      </dgm:t>
    </dgm:pt>
    <dgm:pt modelId="{ADC77D01-13D7-4A03-B0D8-F75AAC0AE329}" type="sibTrans" cxnId="{7CC94E21-1BED-417E-95C2-0CE5714FBF9C}">
      <dgm:prSet/>
      <dgm:spPr/>
      <dgm:t>
        <a:bodyPr/>
        <a:lstStyle/>
        <a:p>
          <a:endParaRPr lang="ru-RU"/>
        </a:p>
      </dgm:t>
    </dgm:pt>
    <dgm:pt modelId="{2A45B671-9CBD-4810-A21F-FBF079BA8E22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Субсидирование пассажирских авиарейсов между городами и районными центрами ХМАО - Югры и </a:t>
          </a:r>
          <a:r>
            <a:rPr lang="ru-RU" sz="1100" dirty="0" err="1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г.Тюмень</a:t>
          </a: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F6ED3F3F-6220-4127-BA0E-6A091A9EAA59}" type="pres">
      <dgm:prSet presAssocID="{18E0D9B6-2097-43FF-9E2F-A7778232729C}" presName="oChild" presStyleLbl="fgAcc1" presStyleIdx="0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</dgm:pt>
    <dgm:pt modelId="{FA23F5AD-A360-477A-BEAD-D26194136135}" type="pres">
      <dgm:prSet presAssocID="{5FE68FC9-AE35-49CC-B5A0-BC40F5974814}" presName="oChild" presStyleLbl="fgAcc1" presStyleIdx="1" presStyleCnt="3" custScaleX="77260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33F2C-6D8F-4B7B-ADD1-8E9C7EB8A509}" type="pres">
      <dgm:prSet presAssocID="{8689D6FE-F66C-43CC-AB0E-144DC316E934}" presName="outerSibTrans" presStyleCnt="0"/>
      <dgm:spPr/>
    </dgm:pt>
    <dgm:pt modelId="{B5F7AFA2-CE89-4AEC-90E8-E3CA10FCA1B2}" type="pres">
      <dgm:prSet presAssocID="{5CBD8D4D-B6D1-403D-822B-6BC7A4B1841E}" presName="oChild" presStyleLbl="fgAcc1" presStyleIdx="2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EBA91C-E4CA-4FA0-991B-8DD753CB294A}" srcId="{5CBD8D4D-B6D1-403D-822B-6BC7A4B1841E}" destId="{3F400E67-B978-4A67-8D76-B692CCA0716F}" srcOrd="1" destOrd="0" parTransId="{A251A109-30BC-4D6F-9BCA-0A42D0E819A6}" sibTransId="{5EB1CB00-22E9-4949-8681-3AC3E7D3A69E}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BF77A869-8E34-4EE3-85EE-1B998AC79DD1}" type="presOf" srcId="{38C034F8-4113-4ADD-9805-4E2B605A1CE0}" destId="{F6ED3F3F-6220-4127-BA0E-6A091A9EAA59}" srcOrd="0" destOrd="3" presId="urn:microsoft.com/office/officeart/2005/8/layout/target2"/>
    <dgm:cxn modelId="{E555C75D-E51C-4DD6-B847-EE4FC3776E1F}" srcId="{82B53897-8A74-4DA4-A080-213453BF52D1}" destId="{5FE68FC9-AE35-49CC-B5A0-BC40F5974814}" srcOrd="1" destOrd="0" parTransId="{F9599D10-ED36-4A45-B9F1-883BDD9AC7C9}" sibTransId="{8689D6FE-F66C-43CC-AB0E-144DC316E934}"/>
    <dgm:cxn modelId="{66B54395-C97A-47EC-9F96-575CEE656688}" type="presOf" srcId="{5CBD8D4D-B6D1-403D-822B-6BC7A4B1841E}" destId="{B5F7AFA2-CE89-4AEC-90E8-E3CA10FCA1B2}" srcOrd="0" destOrd="0" presId="urn:microsoft.com/office/officeart/2005/8/layout/target2"/>
    <dgm:cxn modelId="{6EC9A950-5F9D-486C-A5CC-D064A50DD9B2}" type="presOf" srcId="{3F400E67-B978-4A67-8D76-B692CCA0716F}" destId="{B5F7AFA2-CE89-4AEC-90E8-E3CA10FCA1B2}" srcOrd="0" destOrd="2" presId="urn:microsoft.com/office/officeart/2005/8/layout/target2"/>
    <dgm:cxn modelId="{EF700A4C-3762-4226-A92C-1A5686E10C9D}" srcId="{82B53897-8A74-4DA4-A080-213453BF52D1}" destId="{5CBD8D4D-B6D1-403D-822B-6BC7A4B1841E}" srcOrd="2" destOrd="0" parTransId="{EF602191-E2A8-4BBE-B35B-A263D956BFB5}" sibTransId="{93CE2C8A-98E2-41E1-94BE-12119FB8F81A}"/>
    <dgm:cxn modelId="{0C301F15-9523-4F6F-9B62-5B1DA89D563C}" type="presOf" srcId="{15F60AAD-D63F-4B3F-B48C-067C8E8B82C4}" destId="{B5F7AFA2-CE89-4AEC-90E8-E3CA10FCA1B2}" srcOrd="0" destOrd="1" presId="urn:microsoft.com/office/officeart/2005/8/layout/target2"/>
    <dgm:cxn modelId="{90B2CBAC-D881-43D9-B660-612A9CA01566}" type="presOf" srcId="{2A45B671-9CBD-4810-A21F-FBF079BA8E22}" destId="{F6ED3F3F-6220-4127-BA0E-6A091A9EAA59}" srcOrd="0" destOrd="2" presId="urn:microsoft.com/office/officeart/2005/8/layout/target2"/>
    <dgm:cxn modelId="{A7393F59-3117-4D77-9D2B-6DD61FC5269F}" type="presOf" srcId="{1ED7803E-FDCD-4C89-A19A-DF7258581666}" destId="{C72D85D5-27AE-487F-AB2D-E6FEE52D5AC1}" srcOrd="0" destOrd="0" presId="urn:microsoft.com/office/officeart/2005/8/layout/target2"/>
    <dgm:cxn modelId="{80D42ECD-FAAF-4744-AB82-2A78D716E2B0}" type="presOf" srcId="{5FE68FC9-AE35-49CC-B5A0-BC40F5974814}" destId="{FA23F5AD-A360-477A-BEAD-D26194136135}" srcOrd="0" destOrd="0" presId="urn:microsoft.com/office/officeart/2005/8/layout/target2"/>
    <dgm:cxn modelId="{F5A22CDB-3FAB-4C86-A5CC-A321FF1F99D5}" type="presOf" srcId="{82B53897-8A74-4DA4-A080-213453BF52D1}" destId="{6E20B3B9-5E1A-4534-A151-DB5AAA1FB85D}" srcOrd="0" destOrd="0" presId="urn:microsoft.com/office/officeart/2005/8/layout/target2"/>
    <dgm:cxn modelId="{BAE11D71-418B-49DD-8070-BD033D8C637F}" type="presOf" srcId="{A747EB20-F93B-4C8C-B4A7-155CD0ED5D5F}" destId="{FA23F5AD-A360-477A-BEAD-D26194136135}" srcOrd="0" destOrd="1" presId="urn:microsoft.com/office/officeart/2005/8/layout/target2"/>
    <dgm:cxn modelId="{F1A67ACA-5894-4FEE-8EA5-31E17B72D0DD}" type="presOf" srcId="{18E0D9B6-2097-43FF-9E2F-A7778232729C}" destId="{F6ED3F3F-6220-4127-BA0E-6A091A9EAA59}" srcOrd="0" destOrd="0" presId="urn:microsoft.com/office/officeart/2005/8/layout/target2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2C1C950A-75CB-4E59-B22C-D4CF42D93320}" srcId="{5CBD8D4D-B6D1-403D-822B-6BC7A4B1841E}" destId="{15F60AAD-D63F-4B3F-B48C-067C8E8B82C4}" srcOrd="0" destOrd="0" parTransId="{8DB49099-B660-42F5-80CB-213EC089E2CE}" sibTransId="{91632D45-1619-47E3-8821-2E1269776BBE}"/>
    <dgm:cxn modelId="{7CC94E21-1BED-417E-95C2-0CE5714FBF9C}" srcId="{18E0D9B6-2097-43FF-9E2F-A7778232729C}" destId="{38C034F8-4113-4ADD-9805-4E2B605A1CE0}" srcOrd="2" destOrd="0" parTransId="{2BF4B7C7-78C4-4B22-B627-1234C7655456}" sibTransId="{ADC77D01-13D7-4A03-B0D8-F75AAC0AE329}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3F3BBD79-D109-428C-9E04-C0EE2415956B}" type="presOf" srcId="{9DD88F5F-E9F3-4CD9-B1E2-0272C6FDA347}" destId="{F6ED3F3F-6220-4127-BA0E-6A091A9EAA59}" srcOrd="0" destOrd="1" presId="urn:microsoft.com/office/officeart/2005/8/layout/target2"/>
    <dgm:cxn modelId="{134CCC22-AF3E-4EBC-8415-FE01DBAB34D0}" srcId="{5FE68FC9-AE35-49CC-B5A0-BC40F5974814}" destId="{A747EB20-F93B-4C8C-B4A7-155CD0ED5D5F}" srcOrd="0" destOrd="0" parTransId="{54FA3BE0-7D7C-4C24-AA25-9D4E75E23B8F}" sibTransId="{A618EE88-067A-49EF-A668-C2B4FFD20321}"/>
    <dgm:cxn modelId="{DDB77E11-8ED2-498E-A4D3-9D562CDBAD37}" type="presParOf" srcId="{C72D85D5-27AE-487F-AB2D-E6FEE52D5AC1}" destId="{D0D1E8EF-81FE-489F-B0C9-EA0CC163B16D}" srcOrd="0" destOrd="0" presId="urn:microsoft.com/office/officeart/2005/8/layout/target2"/>
    <dgm:cxn modelId="{BC12BF4D-02AC-4352-8386-008A6F59D41B}" type="presParOf" srcId="{D0D1E8EF-81FE-489F-B0C9-EA0CC163B16D}" destId="{6E20B3B9-5E1A-4534-A151-DB5AAA1FB85D}" srcOrd="0" destOrd="0" presId="urn:microsoft.com/office/officeart/2005/8/layout/target2"/>
    <dgm:cxn modelId="{F0403E16-69CE-4F4F-AD92-50CD752FA0B3}" type="presParOf" srcId="{D0D1E8EF-81FE-489F-B0C9-EA0CC163B16D}" destId="{5F03B217-9214-472A-9CBD-17C31439DE22}" srcOrd="1" destOrd="0" presId="urn:microsoft.com/office/officeart/2005/8/layout/target2"/>
    <dgm:cxn modelId="{EA205801-259C-4CE4-A62A-5D79055D5D86}" type="presParOf" srcId="{5F03B217-9214-472A-9CBD-17C31439DE22}" destId="{F6ED3F3F-6220-4127-BA0E-6A091A9EAA59}" srcOrd="0" destOrd="0" presId="urn:microsoft.com/office/officeart/2005/8/layout/target2"/>
    <dgm:cxn modelId="{B38C92F7-790F-48C5-8583-CD9B2635E8A9}" type="presParOf" srcId="{5F03B217-9214-472A-9CBD-17C31439DE22}" destId="{4EBDCE14-59BA-4AE0-A598-63B52019E01E}" srcOrd="1" destOrd="0" presId="urn:microsoft.com/office/officeart/2005/8/layout/target2"/>
    <dgm:cxn modelId="{227E356D-0B38-4F34-9777-03F2DF0FE45F}" type="presParOf" srcId="{5F03B217-9214-472A-9CBD-17C31439DE22}" destId="{FA23F5AD-A360-477A-BEAD-D26194136135}" srcOrd="2" destOrd="0" presId="urn:microsoft.com/office/officeart/2005/8/layout/target2"/>
    <dgm:cxn modelId="{7959D04D-6FAF-44FC-9507-982AA02F6702}" type="presParOf" srcId="{5F03B217-9214-472A-9CBD-17C31439DE22}" destId="{E6433F2C-6D8F-4B7B-ADD1-8E9C7EB8A509}" srcOrd="3" destOrd="0" presId="urn:microsoft.com/office/officeart/2005/8/layout/target2"/>
    <dgm:cxn modelId="{C2AADCFC-854D-4346-9E24-26F207DCF566}" type="presParOf" srcId="{5F03B217-9214-472A-9CBD-17C31439DE22}" destId="{B5F7AFA2-CE89-4AEC-90E8-E3CA10FCA1B2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5FE68FC9-AE35-49CC-B5A0-BC40F5974814}">
      <dgm:prSet phldrT="[Текст]" custT="1"/>
      <dgm:spPr/>
      <dgm:t>
        <a:bodyPr/>
        <a:lstStyle/>
        <a:p>
          <a:pPr algn="just"/>
          <a:r>
            <a:rPr lang="ru-RU" sz="18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F9599D10-ED36-4A45-B9F1-883BDD9AC7C9}" type="par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689D6FE-F66C-43CC-AB0E-144DC316E934}" type="sib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водного транспорта на возмещение затрат от перевозки пассажиров в целях удешевления стоимости билетов</a:t>
          </a:r>
          <a:r>
            <a:rPr lang="ru-RU" sz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CBD8D4D-B6D1-403D-822B-6BC7A4B1841E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F602191-E2A8-4BBE-B35B-A263D956BFB5}" type="par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3CE2C8A-98E2-41E1-94BE-12119FB8F81A}" type="sib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5F60AAD-D63F-4B3F-B48C-067C8E8B82C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счет средств бюджета Югры предоставлена субсидия перевозчикам на возмещение фактически понесенных затрат, возникших в результате удешевления стоимости билетов на пассажирские перевозки в межмуниципальном сообщении в границах автономного округа по регулируемым тарифам по 15 маршрутам, что позволило удешевить стоимость билетов для пассажиров в среднем на 84 %. 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8DB49099-B660-42F5-80CB-213EC089E2CE}" type="par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1632D45-1619-47E3-8821-2E1269776BBE}" type="sib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45B671-9CBD-4810-A21F-FBF079BA8E22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водного транспорта на возмещение недополученных доходов, возникших в результате удешевления стоимости билетов на пассажирские перевозки в межмуниципальном сообщении в границах автономного округа по регулируемым тарифам.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Franklin Gothic Medium" panose="020B0603020102020204" pitchFamily="34" charset="0"/>
            </a:rPr>
            <a:t>По внутренним водным путям протяженностью более 5 тыс. км ежегодно перевозится более 300 тыс. пассажиров. Помимо пассажирских перевозок обеспечивается доставка промышленных и народно-хозяйственных грузов в отдаленные населенные пункты автономного округа по Программе северного завоза, объемы которого ежегодно составляют более 100 тыс. тонн.</a:t>
          </a:r>
          <a:endParaRPr lang="ru-RU" sz="1400" dirty="0">
            <a:latin typeface="Franklin Gothic Medium" panose="020B0603020102020204" pitchFamily="34" charset="0"/>
          </a:endParaRP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водного транспорта.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F400E67-B978-4A67-8D76-B692CCA0716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 2020 году АО «</a:t>
          </a:r>
          <a:r>
            <a:rPr lang="ru-RU" sz="1100" dirty="0" err="1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Северречфлот</a:t>
          </a: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» приступил к реализации новой инвестиционной программы по замещению в 2021-2023 годах выбывающего пассажирского флота новыми судами на подводных крыльях типа «Метеор» в количестве 4 ед. 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251A109-30BC-4D6F-9BCA-0A42D0E819A6}" type="par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EB1CB00-22E9-4949-8681-3AC3E7D3A69E}" type="sib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8C034F8-4113-4ADD-9805-4E2B605A1CE0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Повышение категорий водных путей для обеспечения безопасной работы скоростного флота на боковых и малых реках в границах автономного округа.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BF4B7C7-78C4-4B22-B627-1234C7655456}" type="parTrans" cxnId="{7CC94E21-1BED-417E-95C2-0CE5714FBF9C}">
      <dgm:prSet/>
      <dgm:spPr/>
      <dgm:t>
        <a:bodyPr/>
        <a:lstStyle/>
        <a:p>
          <a:endParaRPr lang="ru-RU"/>
        </a:p>
      </dgm:t>
    </dgm:pt>
    <dgm:pt modelId="{ADC77D01-13D7-4A03-B0D8-F75AAC0AE329}" type="sibTrans" cxnId="{7CC94E21-1BED-417E-95C2-0CE5714FBF9C}">
      <dgm:prSet/>
      <dgm:spPr/>
      <dgm:t>
        <a:bodyPr/>
        <a:lstStyle/>
        <a:p>
          <a:endParaRPr lang="ru-RU"/>
        </a:p>
      </dgm:t>
    </dgm:pt>
    <dgm:pt modelId="{3DC8E695-02A3-433C-AE5F-0E2549F9C816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Обеспечена безопасная работа пассажирского флота на боковых и малых реках.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DFFC9B9-EB0C-4826-A6E3-A3A60A9BA4AA}" type="parTrans" cxnId="{410AD10C-6D6D-45A5-BF39-45B7A69C4470}">
      <dgm:prSet/>
      <dgm:spPr/>
      <dgm:t>
        <a:bodyPr/>
        <a:lstStyle/>
        <a:p>
          <a:endParaRPr lang="ru-RU"/>
        </a:p>
      </dgm:t>
    </dgm:pt>
    <dgm:pt modelId="{2ACEC190-475F-4597-99F9-934DC6248085}" type="sibTrans" cxnId="{410AD10C-6D6D-45A5-BF39-45B7A69C4470}">
      <dgm:prSet/>
      <dgm:spPr/>
      <dgm:t>
        <a:bodyPr/>
        <a:lstStyle/>
        <a:p>
          <a:endParaRPr lang="ru-RU"/>
        </a:p>
      </dgm:t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F6ED3F3F-6220-4127-BA0E-6A091A9EAA59}" type="pres">
      <dgm:prSet presAssocID="{18E0D9B6-2097-43FF-9E2F-A7778232729C}" presName="oChild" presStyleLbl="fgAcc1" presStyleIdx="0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</dgm:pt>
    <dgm:pt modelId="{FA23F5AD-A360-477A-BEAD-D26194136135}" type="pres">
      <dgm:prSet presAssocID="{5FE68FC9-AE35-49CC-B5A0-BC40F5974814}" presName="oChild" presStyleLbl="fgAcc1" presStyleIdx="1" presStyleCnt="3" custScaleX="77260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33F2C-6D8F-4B7B-ADD1-8E9C7EB8A509}" type="pres">
      <dgm:prSet presAssocID="{8689D6FE-F66C-43CC-AB0E-144DC316E934}" presName="outerSibTrans" presStyleCnt="0"/>
      <dgm:spPr/>
    </dgm:pt>
    <dgm:pt modelId="{B5F7AFA2-CE89-4AEC-90E8-E3CA10FCA1B2}" type="pres">
      <dgm:prSet presAssocID="{5CBD8D4D-B6D1-403D-822B-6BC7A4B1841E}" presName="oChild" presStyleLbl="fgAcc1" presStyleIdx="2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3A694E-A7E0-416E-AEC0-83A481EEEE93}" type="presOf" srcId="{5CBD8D4D-B6D1-403D-822B-6BC7A4B1841E}" destId="{B5F7AFA2-CE89-4AEC-90E8-E3CA10FCA1B2}" srcOrd="0" destOrd="0" presId="urn:microsoft.com/office/officeart/2005/8/layout/target2"/>
    <dgm:cxn modelId="{933428BD-3B0A-46EC-9BD8-CE442A769DCF}" type="presOf" srcId="{38C034F8-4113-4ADD-9805-4E2B605A1CE0}" destId="{F6ED3F3F-6220-4127-BA0E-6A091A9EAA59}" srcOrd="0" destOrd="3" presId="urn:microsoft.com/office/officeart/2005/8/layout/target2"/>
    <dgm:cxn modelId="{CAEBA91C-E4CA-4FA0-991B-8DD753CB294A}" srcId="{5CBD8D4D-B6D1-403D-822B-6BC7A4B1841E}" destId="{3F400E67-B978-4A67-8D76-B692CCA0716F}" srcOrd="1" destOrd="0" parTransId="{A251A109-30BC-4D6F-9BCA-0A42D0E819A6}" sibTransId="{5EB1CB00-22E9-4949-8681-3AC3E7D3A69E}"/>
    <dgm:cxn modelId="{63927E22-F99B-48DE-A3DB-35C8971325B7}" type="presOf" srcId="{2A45B671-9CBD-4810-A21F-FBF079BA8E22}" destId="{F6ED3F3F-6220-4127-BA0E-6A091A9EAA59}" srcOrd="0" destOrd="2" presId="urn:microsoft.com/office/officeart/2005/8/layout/target2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E555C75D-E51C-4DD6-B847-EE4FC3776E1F}" srcId="{82B53897-8A74-4DA4-A080-213453BF52D1}" destId="{5FE68FC9-AE35-49CC-B5A0-BC40F5974814}" srcOrd="1" destOrd="0" parTransId="{F9599D10-ED36-4A45-B9F1-883BDD9AC7C9}" sibTransId="{8689D6FE-F66C-43CC-AB0E-144DC316E934}"/>
    <dgm:cxn modelId="{EF700A4C-3762-4226-A92C-1A5686E10C9D}" srcId="{82B53897-8A74-4DA4-A080-213453BF52D1}" destId="{5CBD8D4D-B6D1-403D-822B-6BC7A4B1841E}" srcOrd="2" destOrd="0" parTransId="{EF602191-E2A8-4BBE-B35B-A263D956BFB5}" sibTransId="{93CE2C8A-98E2-41E1-94BE-12119FB8F81A}"/>
    <dgm:cxn modelId="{E63B74D5-08A0-4756-9216-4F993925E072}" type="presOf" srcId="{1ED7803E-FDCD-4C89-A19A-DF7258581666}" destId="{C72D85D5-27AE-487F-AB2D-E6FEE52D5AC1}" srcOrd="0" destOrd="0" presId="urn:microsoft.com/office/officeart/2005/8/layout/target2"/>
    <dgm:cxn modelId="{E253A2B1-BA64-4F0B-8B8F-99F37A9AE637}" type="presOf" srcId="{9DD88F5F-E9F3-4CD9-B1E2-0272C6FDA347}" destId="{F6ED3F3F-6220-4127-BA0E-6A091A9EAA59}" srcOrd="0" destOrd="1" presId="urn:microsoft.com/office/officeart/2005/8/layout/target2"/>
    <dgm:cxn modelId="{410AD10C-6D6D-45A5-BF39-45B7A69C4470}" srcId="{5CBD8D4D-B6D1-403D-822B-6BC7A4B1841E}" destId="{3DC8E695-02A3-433C-AE5F-0E2549F9C816}" srcOrd="2" destOrd="0" parTransId="{2DFFC9B9-EB0C-4826-A6E3-A3A60A9BA4AA}" sibTransId="{2ACEC190-475F-4597-99F9-934DC6248085}"/>
    <dgm:cxn modelId="{5BDBEC86-54B6-40EB-9F1E-474A14A2259D}" type="presOf" srcId="{5FE68FC9-AE35-49CC-B5A0-BC40F5974814}" destId="{FA23F5AD-A360-477A-BEAD-D26194136135}" srcOrd="0" destOrd="0" presId="urn:microsoft.com/office/officeart/2005/8/layout/target2"/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D442740F-3BFF-43E3-B90C-CE6ACA4F66C9}" type="presOf" srcId="{18E0D9B6-2097-43FF-9E2F-A7778232729C}" destId="{F6ED3F3F-6220-4127-BA0E-6A091A9EAA59}" srcOrd="0" destOrd="0" presId="urn:microsoft.com/office/officeart/2005/8/layout/target2"/>
    <dgm:cxn modelId="{2C1C950A-75CB-4E59-B22C-D4CF42D93320}" srcId="{5CBD8D4D-B6D1-403D-822B-6BC7A4B1841E}" destId="{15F60AAD-D63F-4B3F-B48C-067C8E8B82C4}" srcOrd="0" destOrd="0" parTransId="{8DB49099-B660-42F5-80CB-213EC089E2CE}" sibTransId="{91632D45-1619-47E3-8821-2E1269776BBE}"/>
    <dgm:cxn modelId="{679D8EA7-8C0D-4E94-9A3E-06E3001824F5}" type="presOf" srcId="{3F400E67-B978-4A67-8D76-B692CCA0716F}" destId="{B5F7AFA2-CE89-4AEC-90E8-E3CA10FCA1B2}" srcOrd="0" destOrd="2" presId="urn:microsoft.com/office/officeart/2005/8/layout/target2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7CC94E21-1BED-417E-95C2-0CE5714FBF9C}" srcId="{18E0D9B6-2097-43FF-9E2F-A7778232729C}" destId="{38C034F8-4113-4ADD-9805-4E2B605A1CE0}" srcOrd="2" destOrd="0" parTransId="{2BF4B7C7-78C4-4B22-B627-1234C7655456}" sibTransId="{ADC77D01-13D7-4A03-B0D8-F75AAC0AE329}"/>
    <dgm:cxn modelId="{134CCC22-AF3E-4EBC-8415-FE01DBAB34D0}" srcId="{5FE68FC9-AE35-49CC-B5A0-BC40F5974814}" destId="{A747EB20-F93B-4C8C-B4A7-155CD0ED5D5F}" srcOrd="0" destOrd="0" parTransId="{54FA3BE0-7D7C-4C24-AA25-9D4E75E23B8F}" sibTransId="{A618EE88-067A-49EF-A668-C2B4FFD20321}"/>
    <dgm:cxn modelId="{84216C3C-F64F-4D75-A78D-44507B307CBE}" type="presOf" srcId="{15F60AAD-D63F-4B3F-B48C-067C8E8B82C4}" destId="{B5F7AFA2-CE89-4AEC-90E8-E3CA10FCA1B2}" srcOrd="0" destOrd="1" presId="urn:microsoft.com/office/officeart/2005/8/layout/target2"/>
    <dgm:cxn modelId="{2AE1BF72-1854-460C-926C-35A1CD27A0DA}" type="presOf" srcId="{3DC8E695-02A3-433C-AE5F-0E2549F9C816}" destId="{B5F7AFA2-CE89-4AEC-90E8-E3CA10FCA1B2}" srcOrd="0" destOrd="3" presId="urn:microsoft.com/office/officeart/2005/8/layout/target2"/>
    <dgm:cxn modelId="{BE5D707C-FB7B-484F-B89A-1D258FB9DAD2}" type="presOf" srcId="{82B53897-8A74-4DA4-A080-213453BF52D1}" destId="{6E20B3B9-5E1A-4534-A151-DB5AAA1FB85D}" srcOrd="0" destOrd="0" presId="urn:microsoft.com/office/officeart/2005/8/layout/target2"/>
    <dgm:cxn modelId="{302DBF70-7064-438B-AF1F-93E7C0E45415}" type="presOf" srcId="{A747EB20-F93B-4C8C-B4A7-155CD0ED5D5F}" destId="{FA23F5AD-A360-477A-BEAD-D26194136135}" srcOrd="0" destOrd="1" presId="urn:microsoft.com/office/officeart/2005/8/layout/target2"/>
    <dgm:cxn modelId="{90F9B501-3F49-4DB2-9B11-6358DB93CDAC}" type="presParOf" srcId="{C72D85D5-27AE-487F-AB2D-E6FEE52D5AC1}" destId="{D0D1E8EF-81FE-489F-B0C9-EA0CC163B16D}" srcOrd="0" destOrd="0" presId="urn:microsoft.com/office/officeart/2005/8/layout/target2"/>
    <dgm:cxn modelId="{07E77146-61D9-41BF-83E8-D624D25F83A6}" type="presParOf" srcId="{D0D1E8EF-81FE-489F-B0C9-EA0CC163B16D}" destId="{6E20B3B9-5E1A-4534-A151-DB5AAA1FB85D}" srcOrd="0" destOrd="0" presId="urn:microsoft.com/office/officeart/2005/8/layout/target2"/>
    <dgm:cxn modelId="{3745357C-E2AC-429E-BB02-B6667F414C53}" type="presParOf" srcId="{D0D1E8EF-81FE-489F-B0C9-EA0CC163B16D}" destId="{5F03B217-9214-472A-9CBD-17C31439DE22}" srcOrd="1" destOrd="0" presId="urn:microsoft.com/office/officeart/2005/8/layout/target2"/>
    <dgm:cxn modelId="{55444CBB-6F95-43EA-812B-22EFB1FBE14C}" type="presParOf" srcId="{5F03B217-9214-472A-9CBD-17C31439DE22}" destId="{F6ED3F3F-6220-4127-BA0E-6A091A9EAA59}" srcOrd="0" destOrd="0" presId="urn:microsoft.com/office/officeart/2005/8/layout/target2"/>
    <dgm:cxn modelId="{CBBC27B4-8C85-4D3A-9A29-F62A1E91F1D7}" type="presParOf" srcId="{5F03B217-9214-472A-9CBD-17C31439DE22}" destId="{4EBDCE14-59BA-4AE0-A598-63B52019E01E}" srcOrd="1" destOrd="0" presId="urn:microsoft.com/office/officeart/2005/8/layout/target2"/>
    <dgm:cxn modelId="{B675255F-7A26-4468-A109-7C67137B6129}" type="presParOf" srcId="{5F03B217-9214-472A-9CBD-17C31439DE22}" destId="{FA23F5AD-A360-477A-BEAD-D26194136135}" srcOrd="2" destOrd="0" presId="urn:microsoft.com/office/officeart/2005/8/layout/target2"/>
    <dgm:cxn modelId="{B42B2D87-0E25-4DFE-BD18-B9474290FEF3}" type="presParOf" srcId="{5F03B217-9214-472A-9CBD-17C31439DE22}" destId="{E6433F2C-6D8F-4B7B-ADD1-8E9C7EB8A509}" srcOrd="3" destOrd="0" presId="urn:microsoft.com/office/officeart/2005/8/layout/target2"/>
    <dgm:cxn modelId="{C22D5F2F-D1B7-4048-B594-46659D7721BB}" type="presParOf" srcId="{5F03B217-9214-472A-9CBD-17C31439DE22}" destId="{B5F7AFA2-CE89-4AEC-90E8-E3CA10FCA1B2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5FE68FC9-AE35-49CC-B5A0-BC40F5974814}">
      <dgm:prSet phldrT="[Текст]" custT="1"/>
      <dgm:spPr/>
      <dgm:t>
        <a:bodyPr/>
        <a:lstStyle/>
        <a:p>
          <a:pPr algn="just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F9599D10-ED36-4A45-B9F1-883BDD9AC7C9}" type="par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689D6FE-F66C-43CC-AB0E-144DC316E934}" type="sibTrans" cxnId="{E555C75D-E51C-4DD6-B847-EE4FC3776E1F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железнодорожного транспорта на возмещение затрат от перевозки пассажиров в целях удешевления стоимости билетов</a:t>
          </a:r>
          <a:r>
            <a:rPr lang="ru-RU" sz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CBD8D4D-B6D1-403D-822B-6BC7A4B1841E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F602191-E2A8-4BBE-B35B-A263D956BFB5}" type="par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3CE2C8A-98E2-41E1-94BE-12119FB8F81A}" type="sibTrans" cxnId="{EF700A4C-3762-4226-A92C-1A5686E10C9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5F60AAD-D63F-4B3F-B48C-067C8E8B82C4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счет средств бюджета Югры предоставлена субсидия предприятиям железнодорожного транспорта в целях сохранения доступности пассажирских перевозок железнодорожным транспортом в автономном округе пригородным сообщением по 8 маршрутам. Выделенные объемы бюджетных средств позволили удешевить стоимость билетов в среднем на 75,0 %.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8DB49099-B660-42F5-80CB-213EC089E2CE}" type="par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1632D45-1619-47E3-8821-2E1269776BBE}" type="sibTrans" cxnId="{2C1C950A-75CB-4E59-B22C-D4CF42D933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45B671-9CBD-4810-A21F-FBF079BA8E22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железнодорожного транспорта на возмещение недополученных доходов, возникших в результате удешевления стоимости билетов на перевозку пассажиров и багажа в пригородном сообщении, и на возмещение фактически понесенных затрат от содержания и эксплуатации малоинтенсивных линий железной дороги, расположенных на территории автономного округа.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latin typeface="Franklin Gothic Medium" panose="020B0603020102020204" pitchFamily="34" charset="0"/>
            </a:rPr>
            <a:t>Эксплуатационная длина сети железных дорог общего пользования в автономном округе составляет 1 118 км. На территории ХМАО – Югры общее количество железнодорожных вокзалов и пассажирских зданий составляет 19 объектов: 7 железнодорожных вокзалов: Сургут, </a:t>
          </a:r>
          <a:r>
            <a:rPr lang="ru-RU" sz="1100" dirty="0" err="1" smtClean="0">
              <a:latin typeface="Franklin Gothic Medium" panose="020B0603020102020204" pitchFamily="34" charset="0"/>
            </a:rPr>
            <a:t>Пыть-Ях</a:t>
          </a:r>
          <a:r>
            <a:rPr lang="ru-RU" sz="1100" dirty="0" smtClean="0">
              <a:latin typeface="Franklin Gothic Medium" panose="020B0603020102020204" pitchFamily="34" charset="0"/>
            </a:rPr>
            <a:t>, Когалым, Нижневартовск, </a:t>
          </a:r>
          <a:r>
            <a:rPr lang="ru-RU" sz="1100" dirty="0" err="1" smtClean="0">
              <a:latin typeface="Franklin Gothic Medium" panose="020B0603020102020204" pitchFamily="34" charset="0"/>
            </a:rPr>
            <a:t>Верхнекондинская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Нягань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Приобье</a:t>
          </a:r>
          <a:r>
            <a:rPr lang="ru-RU" sz="1100" dirty="0" smtClean="0">
              <a:latin typeface="Franklin Gothic Medium" panose="020B0603020102020204" pitchFamily="34" charset="0"/>
            </a:rPr>
            <a:t> и 12 административных зданий, со встроенными пассажирскими помещениями на станциях: Геологическая, Устье-</a:t>
          </a:r>
          <a:r>
            <a:rPr lang="ru-RU" sz="1100" dirty="0" err="1" smtClean="0">
              <a:latin typeface="Franklin Gothic Medium" panose="020B0603020102020204" pitchFamily="34" charset="0"/>
            </a:rPr>
            <a:t>Аха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Алябьево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Вонъеган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Салым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Куть-Ях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Мегион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Куминская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Мортка</a:t>
          </a:r>
          <a:r>
            <a:rPr lang="ru-RU" sz="1100" dirty="0" smtClean="0">
              <a:latin typeface="Franklin Gothic Medium" panose="020B0603020102020204" pitchFamily="34" charset="0"/>
            </a:rPr>
            <a:t>, </a:t>
          </a:r>
          <a:r>
            <a:rPr lang="ru-RU" sz="1100" dirty="0" err="1" smtClean="0">
              <a:latin typeface="Franklin Gothic Medium" panose="020B0603020102020204" pitchFamily="34" charset="0"/>
            </a:rPr>
            <a:t>Ульт-Ягун</a:t>
          </a:r>
          <a:r>
            <a:rPr lang="ru-RU" sz="1100" dirty="0" smtClean="0">
              <a:latin typeface="Franklin Gothic Medium" panose="020B0603020102020204" pitchFamily="34" charset="0"/>
            </a:rPr>
            <a:t>, Коммунистическая, </a:t>
          </a:r>
          <a:r>
            <a:rPr lang="ru-RU" sz="1100" dirty="0" err="1" smtClean="0">
              <a:latin typeface="Franklin Gothic Medium" panose="020B0603020102020204" pitchFamily="34" charset="0"/>
            </a:rPr>
            <a:t>Конда</a:t>
          </a:r>
          <a:r>
            <a:rPr lang="ru-RU" sz="1100" dirty="0" smtClean="0">
              <a:latin typeface="Franklin Gothic Medium" panose="020B0603020102020204" pitchFamily="34" charset="0"/>
            </a:rPr>
            <a:t>.</a:t>
          </a:r>
        </a:p>
        <a:p>
          <a:pPr algn="just">
            <a:spcAft>
              <a:spcPts val="0"/>
            </a:spcAft>
          </a:pPr>
          <a:r>
            <a:rPr lang="ru-RU" sz="1100" dirty="0" smtClean="0">
              <a:latin typeface="Franklin Gothic Medium" panose="020B0603020102020204" pitchFamily="34" charset="0"/>
            </a:rPr>
            <a:t>Перевозка пассажиров железнодорожным транспортом осуществляется в соответствии с существующей маршрутной сетью, включающей 18 поездов, курсирующих по 8 основным направлениям. Ежегодно железнодорожным транспортом с железнодорожных станций, расположенных в автономном округе, отправляется более 1,5 млн. пассажиров, в том числе поездами пригородного сообщения – свыше 300 тыс. пассажиров и свыше 13 млн. тонн грузов. </a:t>
          </a:r>
        </a:p>
        <a:p>
          <a:pPr algn="just">
            <a:spcAft>
              <a:spcPts val="0"/>
            </a:spcAft>
          </a:pPr>
          <a:endParaRPr lang="ru-RU" sz="1100" dirty="0">
            <a:latin typeface="Franklin Gothic Medium" panose="020B0603020102020204" pitchFamily="34" charset="0"/>
          </a:endParaRP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железнодорожного транспорта. 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F400E67-B978-4A67-8D76-B692CCA0716F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Предоставлены субсидии на возмещение фактически понесенных затрат, возникших при предоставлении региональных льгот по оплате проезда железнодорожным транспортом в пригородном сообщении детям в возрасте от 5 до 7 лет в размере 75 % от действующего тарифа и обучающимся в размере 50 % от действующего тарифа.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251A109-30BC-4D6F-9BCA-0A42D0E819A6}" type="par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EB1CB00-22E9-4949-8681-3AC3E7D3A69E}" type="sibTrans" cxnId="{CAEBA91C-E4CA-4FA0-991B-8DD753CB294A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8C034F8-4113-4ADD-9805-4E2B605A1CE0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региональных льгот по оплате проезда железнодорожным транспортом в пригородном сообщении.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BF4B7C7-78C4-4B22-B627-1234C7655456}" type="parTrans" cxnId="{7CC94E21-1BED-417E-95C2-0CE5714FBF9C}">
      <dgm:prSet/>
      <dgm:spPr/>
      <dgm:t>
        <a:bodyPr/>
        <a:lstStyle/>
        <a:p>
          <a:endParaRPr lang="ru-RU"/>
        </a:p>
      </dgm:t>
    </dgm:pt>
    <dgm:pt modelId="{ADC77D01-13D7-4A03-B0D8-F75AAC0AE329}" type="sibTrans" cxnId="{7CC94E21-1BED-417E-95C2-0CE5714FBF9C}">
      <dgm:prSet/>
      <dgm:spPr/>
      <dgm:t>
        <a:bodyPr/>
        <a:lstStyle/>
        <a:p>
          <a:endParaRPr lang="ru-RU"/>
        </a:p>
      </dgm:t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F6ED3F3F-6220-4127-BA0E-6A091A9EAA59}" type="pres">
      <dgm:prSet presAssocID="{18E0D9B6-2097-43FF-9E2F-A7778232729C}" presName="oChild" presStyleLbl="fgAcc1" presStyleIdx="0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</dgm:pt>
    <dgm:pt modelId="{FA23F5AD-A360-477A-BEAD-D26194136135}" type="pres">
      <dgm:prSet presAssocID="{5FE68FC9-AE35-49CC-B5A0-BC40F5974814}" presName="oChild" presStyleLbl="fgAcc1" presStyleIdx="1" presStyleCnt="3" custScaleX="77260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33F2C-6D8F-4B7B-ADD1-8E9C7EB8A509}" type="pres">
      <dgm:prSet presAssocID="{8689D6FE-F66C-43CC-AB0E-144DC316E934}" presName="outerSibTrans" presStyleCnt="0"/>
      <dgm:spPr/>
    </dgm:pt>
    <dgm:pt modelId="{B5F7AFA2-CE89-4AEC-90E8-E3CA10FCA1B2}" type="pres">
      <dgm:prSet presAssocID="{5CBD8D4D-B6D1-403D-822B-6BC7A4B1841E}" presName="oChild" presStyleLbl="fgAcc1" presStyleIdx="2" presStyleCnt="3" custScaleY="154694" custLinFactNeighborY="-13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EBA91C-E4CA-4FA0-991B-8DD753CB294A}" srcId="{5CBD8D4D-B6D1-403D-822B-6BC7A4B1841E}" destId="{3F400E67-B978-4A67-8D76-B692CCA0716F}" srcOrd="1" destOrd="0" parTransId="{A251A109-30BC-4D6F-9BCA-0A42D0E819A6}" sibTransId="{5EB1CB00-22E9-4949-8681-3AC3E7D3A69E}"/>
    <dgm:cxn modelId="{9F11D14D-C00F-433D-9C03-9BFABA467B13}" type="presOf" srcId="{A747EB20-F93B-4C8C-B4A7-155CD0ED5D5F}" destId="{FA23F5AD-A360-477A-BEAD-D26194136135}" srcOrd="0" destOrd="1" presId="urn:microsoft.com/office/officeart/2005/8/layout/target2"/>
    <dgm:cxn modelId="{ED3A65EC-2A56-404F-AA98-40C882D39597}" type="presOf" srcId="{1ED7803E-FDCD-4C89-A19A-DF7258581666}" destId="{C72D85D5-27AE-487F-AB2D-E6FEE52D5AC1}" srcOrd="0" destOrd="0" presId="urn:microsoft.com/office/officeart/2005/8/layout/target2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E555C75D-E51C-4DD6-B847-EE4FC3776E1F}" srcId="{82B53897-8A74-4DA4-A080-213453BF52D1}" destId="{5FE68FC9-AE35-49CC-B5A0-BC40F5974814}" srcOrd="1" destOrd="0" parTransId="{F9599D10-ED36-4A45-B9F1-883BDD9AC7C9}" sibTransId="{8689D6FE-F66C-43CC-AB0E-144DC316E934}"/>
    <dgm:cxn modelId="{FBC87C59-8ED9-4633-A9F7-135C9F2A15B9}" type="presOf" srcId="{15F60AAD-D63F-4B3F-B48C-067C8E8B82C4}" destId="{B5F7AFA2-CE89-4AEC-90E8-E3CA10FCA1B2}" srcOrd="0" destOrd="1" presId="urn:microsoft.com/office/officeart/2005/8/layout/target2"/>
    <dgm:cxn modelId="{EF700A4C-3762-4226-A92C-1A5686E10C9D}" srcId="{82B53897-8A74-4DA4-A080-213453BF52D1}" destId="{5CBD8D4D-B6D1-403D-822B-6BC7A4B1841E}" srcOrd="2" destOrd="0" parTransId="{EF602191-E2A8-4BBE-B35B-A263D956BFB5}" sibTransId="{93CE2C8A-98E2-41E1-94BE-12119FB8F81A}"/>
    <dgm:cxn modelId="{A0B18347-165A-4653-ABD4-D4CA7FC7D6D8}" type="presOf" srcId="{82B53897-8A74-4DA4-A080-213453BF52D1}" destId="{6E20B3B9-5E1A-4534-A151-DB5AAA1FB85D}" srcOrd="0" destOrd="0" presId="urn:microsoft.com/office/officeart/2005/8/layout/target2"/>
    <dgm:cxn modelId="{72AB8B04-EB14-4CE6-9E62-65C9656B0360}" type="presOf" srcId="{2A45B671-9CBD-4810-A21F-FBF079BA8E22}" destId="{F6ED3F3F-6220-4127-BA0E-6A091A9EAA59}" srcOrd="0" destOrd="2" presId="urn:microsoft.com/office/officeart/2005/8/layout/target2"/>
    <dgm:cxn modelId="{3F5083A5-4447-40B1-AEED-40E8D59CFB91}" type="presOf" srcId="{38C034F8-4113-4ADD-9805-4E2B605A1CE0}" destId="{F6ED3F3F-6220-4127-BA0E-6A091A9EAA59}" srcOrd="0" destOrd="3" presId="urn:microsoft.com/office/officeart/2005/8/layout/target2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BD9DF0E9-BD88-45F3-A3E1-97801EFA39C6}" type="presOf" srcId="{5FE68FC9-AE35-49CC-B5A0-BC40F5974814}" destId="{FA23F5AD-A360-477A-BEAD-D26194136135}" srcOrd="0" destOrd="0" presId="urn:microsoft.com/office/officeart/2005/8/layout/target2"/>
    <dgm:cxn modelId="{92B1F92A-FCD8-4C01-99C3-C07A0F007DE0}" type="presOf" srcId="{18E0D9B6-2097-43FF-9E2F-A7778232729C}" destId="{F6ED3F3F-6220-4127-BA0E-6A091A9EAA59}" srcOrd="0" destOrd="0" presId="urn:microsoft.com/office/officeart/2005/8/layout/target2"/>
    <dgm:cxn modelId="{2C1C950A-75CB-4E59-B22C-D4CF42D93320}" srcId="{5CBD8D4D-B6D1-403D-822B-6BC7A4B1841E}" destId="{15F60AAD-D63F-4B3F-B48C-067C8E8B82C4}" srcOrd="0" destOrd="0" parTransId="{8DB49099-B660-42F5-80CB-213EC089E2CE}" sibTransId="{91632D45-1619-47E3-8821-2E1269776BBE}"/>
    <dgm:cxn modelId="{6F572E3E-BB6C-4403-9500-5D4A4EB9760B}" type="presOf" srcId="{3F400E67-B978-4A67-8D76-B692CCA0716F}" destId="{B5F7AFA2-CE89-4AEC-90E8-E3CA10FCA1B2}" srcOrd="0" destOrd="2" presId="urn:microsoft.com/office/officeart/2005/8/layout/target2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7CC94E21-1BED-417E-95C2-0CE5714FBF9C}" srcId="{18E0D9B6-2097-43FF-9E2F-A7778232729C}" destId="{38C034F8-4113-4ADD-9805-4E2B605A1CE0}" srcOrd="2" destOrd="0" parTransId="{2BF4B7C7-78C4-4B22-B627-1234C7655456}" sibTransId="{ADC77D01-13D7-4A03-B0D8-F75AAC0AE329}"/>
    <dgm:cxn modelId="{134CCC22-AF3E-4EBC-8415-FE01DBAB34D0}" srcId="{5FE68FC9-AE35-49CC-B5A0-BC40F5974814}" destId="{A747EB20-F93B-4C8C-B4A7-155CD0ED5D5F}" srcOrd="0" destOrd="0" parTransId="{54FA3BE0-7D7C-4C24-AA25-9D4E75E23B8F}" sibTransId="{A618EE88-067A-49EF-A668-C2B4FFD20321}"/>
    <dgm:cxn modelId="{92786923-1DA3-44EA-9371-E9832200ECCA}" type="presOf" srcId="{9DD88F5F-E9F3-4CD9-B1E2-0272C6FDA347}" destId="{F6ED3F3F-6220-4127-BA0E-6A091A9EAA59}" srcOrd="0" destOrd="1" presId="urn:microsoft.com/office/officeart/2005/8/layout/target2"/>
    <dgm:cxn modelId="{CF84F94D-DD4D-4EDD-828C-999EA28BD9D4}" type="presOf" srcId="{5CBD8D4D-B6D1-403D-822B-6BC7A4B1841E}" destId="{B5F7AFA2-CE89-4AEC-90E8-E3CA10FCA1B2}" srcOrd="0" destOrd="0" presId="urn:microsoft.com/office/officeart/2005/8/layout/target2"/>
    <dgm:cxn modelId="{9C8798A1-B751-46CE-B9ED-9F815A4F1C29}" type="presParOf" srcId="{C72D85D5-27AE-487F-AB2D-E6FEE52D5AC1}" destId="{D0D1E8EF-81FE-489F-B0C9-EA0CC163B16D}" srcOrd="0" destOrd="0" presId="urn:microsoft.com/office/officeart/2005/8/layout/target2"/>
    <dgm:cxn modelId="{781C819A-68E8-4AAB-BAAC-1A09D9BD07E1}" type="presParOf" srcId="{D0D1E8EF-81FE-489F-B0C9-EA0CC163B16D}" destId="{6E20B3B9-5E1A-4534-A151-DB5AAA1FB85D}" srcOrd="0" destOrd="0" presId="urn:microsoft.com/office/officeart/2005/8/layout/target2"/>
    <dgm:cxn modelId="{63497721-2D5E-4F3B-B550-990DFF3C744F}" type="presParOf" srcId="{D0D1E8EF-81FE-489F-B0C9-EA0CC163B16D}" destId="{5F03B217-9214-472A-9CBD-17C31439DE22}" srcOrd="1" destOrd="0" presId="urn:microsoft.com/office/officeart/2005/8/layout/target2"/>
    <dgm:cxn modelId="{5BE845D6-4A7E-4A8C-8BF6-840DCFD35CFF}" type="presParOf" srcId="{5F03B217-9214-472A-9CBD-17C31439DE22}" destId="{F6ED3F3F-6220-4127-BA0E-6A091A9EAA59}" srcOrd="0" destOrd="0" presId="urn:microsoft.com/office/officeart/2005/8/layout/target2"/>
    <dgm:cxn modelId="{E0EFB886-6409-4482-8A42-84F4E977517E}" type="presParOf" srcId="{5F03B217-9214-472A-9CBD-17C31439DE22}" destId="{4EBDCE14-59BA-4AE0-A598-63B52019E01E}" srcOrd="1" destOrd="0" presId="urn:microsoft.com/office/officeart/2005/8/layout/target2"/>
    <dgm:cxn modelId="{546C1805-40D6-4BD8-97CD-045712FF0721}" type="presParOf" srcId="{5F03B217-9214-472A-9CBD-17C31439DE22}" destId="{FA23F5AD-A360-477A-BEAD-D26194136135}" srcOrd="2" destOrd="0" presId="urn:microsoft.com/office/officeart/2005/8/layout/target2"/>
    <dgm:cxn modelId="{E9D9805D-BE29-465C-BE3D-D8F845BD792E}" type="presParOf" srcId="{5F03B217-9214-472A-9CBD-17C31439DE22}" destId="{E6433F2C-6D8F-4B7B-ADD1-8E9C7EB8A509}" srcOrd="3" destOrd="0" presId="urn:microsoft.com/office/officeart/2005/8/layout/target2"/>
    <dgm:cxn modelId="{AF34EDC0-4C00-489A-AE4F-C4026B6A28F4}" type="presParOf" srcId="{5F03B217-9214-472A-9CBD-17C31439DE22}" destId="{B5F7AFA2-CE89-4AEC-90E8-E3CA10FCA1B2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A747EB20-F93B-4C8C-B4A7-155CD0ED5D5F}">
      <dgm:prSet phldrT="[Текст]"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муниципальным образованиям на строительство (реконструкцию), капитальный ремонт и ремонт автомобильных дорог общего пользования местного значения и на строительство (реконструкцию) автомобильных дорог общего пользования местного значения с твердым покрытием до сельских населенных пунктов, не имеющих круглогодичной связи с сетью автомобильных дорог общего пользования.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4FA3BE0-7D7C-4C24-AA25-9D4E75E23B8F}" type="par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618EE88-067A-49EF-A668-C2B4FFD20321}" type="sibTrans" cxnId="{134CCC22-AF3E-4EBC-8415-FE01DBAB34D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A45B671-9CBD-4810-A21F-FBF079BA8E22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Проектирование, строительство и реконструкция автомобильных дорог общего пользования регионального или межмуниципального значения.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82B53897-8A74-4DA4-A080-213453BF52D1}">
      <dgm:prSet phldrT="[Текст]" custT="1"/>
      <dgm:spPr/>
      <dgm:t>
        <a:bodyPr/>
        <a:lstStyle/>
        <a:p>
          <a:pPr algn="just"/>
          <a:r>
            <a:rPr lang="ru-RU" sz="1600" dirty="0" smtClean="0">
              <a:latin typeface="Franklin Gothic Medium" panose="020B0603020102020204" pitchFamily="34" charset="0"/>
            </a:rPr>
            <a:t>Протяженность сети автомобильных дорог общего пользования на территории автономного округа по итогам 2021 года составляет 7 355,34 км, из </a:t>
          </a:r>
          <a:r>
            <a:rPr lang="ru-RU" sz="16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них 2 847,25 км </a:t>
          </a:r>
          <a:r>
            <a:rPr lang="ru-RU" sz="1600" dirty="0" smtClean="0">
              <a:latin typeface="Franklin Gothic Medium" panose="020B0603020102020204" pitchFamily="34" charset="0"/>
            </a:rPr>
            <a:t>– регионального или межмуниципального значения, в том числе 289 мостов и путепроводов общей протяженностью 20,93 км, 4 072,68 км – местного </a:t>
          </a:r>
          <a:r>
            <a:rPr lang="ru-RU" sz="16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значения, </a:t>
          </a:r>
          <a:r>
            <a:rPr lang="ru-RU" sz="1600" dirty="0" smtClean="0">
              <a:latin typeface="Franklin Gothic Medium" panose="020B0603020102020204" pitchFamily="34" charset="0"/>
            </a:rPr>
            <a:t>433,9 км – федерального значения. </a:t>
          </a:r>
          <a:r>
            <a:rPr lang="ru-RU" sz="16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Значения ц</a:t>
          </a:r>
          <a:r>
            <a:rPr lang="ru-RU" sz="1600" dirty="0" smtClean="0">
              <a:latin typeface="Franklin Gothic Medium" panose="020B0603020102020204" pitchFamily="34" charset="0"/>
            </a:rPr>
            <a:t>елевых показателей регионального портфеля проектов «БКД» в 2021 году достигнуты.</a:t>
          </a:r>
        </a:p>
      </dgm:t>
    </dgm:pt>
    <dgm:pt modelId="{B18D2E50-D350-4A6B-9829-D96159569E3C}" type="par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36C1FB3-F36A-4898-B81C-6C31B1D29102}" type="sibTrans" cxnId="{014E94C0-C410-4B80-A046-303A6D6480F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Региональный проект «Дорожная сеть».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8C034F8-4113-4ADD-9805-4E2B605A1CE0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функционирования сети автомобильных дорог общего пользования регионального или межмуниципального значения Ханты-Мансийского автономного округа – Югры, в том числе устройство и содержание зимних автомобильных дорог и ледовых переправ общего пользования межмуниципального значения.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BF4B7C7-78C4-4B22-B627-1234C7655456}" type="parTrans" cxnId="{7CC94E21-1BED-417E-95C2-0CE5714FBF9C}">
      <dgm:prSet/>
      <dgm:spPr/>
      <dgm:t>
        <a:bodyPr/>
        <a:lstStyle/>
        <a:p>
          <a:endParaRPr lang="ru-RU"/>
        </a:p>
      </dgm:t>
    </dgm:pt>
    <dgm:pt modelId="{ADC77D01-13D7-4A03-B0D8-F75AAC0AE329}" type="sibTrans" cxnId="{7CC94E21-1BED-417E-95C2-0CE5714FBF9C}">
      <dgm:prSet/>
      <dgm:spPr/>
      <dgm:t>
        <a:bodyPr/>
        <a:lstStyle/>
        <a:p>
          <a:endParaRPr lang="ru-RU"/>
        </a:p>
      </dgm:t>
    </dgm:pt>
    <dgm:pt modelId="{4D3FD54D-AB11-45E3-BFAF-569020CE0EEB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Строительство (реконструкция), капитальный ремонт и ремонт автомобильных дорог общего пользования местного значения.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12ED9F8-A407-4CF5-8B26-7778CD131468}" type="parTrans" cxnId="{E775C022-5A8F-467F-85A0-1D71CBDA0CE0}">
      <dgm:prSet/>
      <dgm:spPr/>
      <dgm:t>
        <a:bodyPr/>
        <a:lstStyle/>
        <a:p>
          <a:endParaRPr lang="ru-RU"/>
        </a:p>
      </dgm:t>
    </dgm:pt>
    <dgm:pt modelId="{5B5B081C-EB00-41A4-9AED-FCE846C473F7}" type="sibTrans" cxnId="{E775C022-5A8F-467F-85A0-1D71CBDA0CE0}">
      <dgm:prSet/>
      <dgm:spPr/>
      <dgm:t>
        <a:bodyPr/>
        <a:lstStyle/>
        <a:p>
          <a:endParaRPr lang="ru-RU"/>
        </a:p>
      </dgm:t>
    </dgm:pt>
    <dgm:pt modelId="{4210AC1F-8287-45FA-B8D4-3D0BC5F69CAD}">
      <dgm:prSet phldrT="[Текст]" custT="1"/>
      <dgm:spPr/>
      <dgm:t>
        <a:bodyPr/>
        <a:lstStyle/>
        <a:p>
          <a:pPr algn="just"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57C8B51-57B0-4BB3-9E5C-2D83146CFC32}" type="parTrans" cxnId="{7D5E8BC3-9431-4F07-9CAF-AE77847464CC}">
      <dgm:prSet/>
      <dgm:spPr/>
      <dgm:t>
        <a:bodyPr/>
        <a:lstStyle/>
        <a:p>
          <a:endParaRPr lang="ru-RU"/>
        </a:p>
      </dgm:t>
    </dgm:pt>
    <dgm:pt modelId="{56312740-9A7C-446B-8C8D-BB9FDD3F938D}" type="sibTrans" cxnId="{7D5E8BC3-9431-4F07-9CAF-AE77847464CC}">
      <dgm:prSet/>
      <dgm:spPr/>
      <dgm:t>
        <a:bodyPr/>
        <a:lstStyle/>
        <a:p>
          <a:endParaRPr lang="ru-RU"/>
        </a:p>
      </dgm:t>
    </dgm:pt>
    <dgm:pt modelId="{4049C160-F8E2-4806-ACDE-C3179FAF6725}">
      <dgm:prSet phldrT="[Текст]" custT="1"/>
      <dgm:spPr/>
      <dgm:t>
        <a:bodyPr/>
        <a:lstStyle/>
        <a:p>
          <a:pPr algn="just"/>
          <a:r>
            <a:rPr lang="ru-RU" sz="1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r>
            <a:rPr lang="ru-RU" sz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 </a:t>
          </a:r>
          <a:endParaRPr lang="ru-RU" sz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52FA438-31FB-4CFB-9E53-BF3139123AFC}" type="parTrans" cxnId="{7BD04308-8616-400E-A1E1-91FCFA1E465F}">
      <dgm:prSet/>
      <dgm:spPr/>
      <dgm:t>
        <a:bodyPr/>
        <a:lstStyle/>
        <a:p>
          <a:endParaRPr lang="ru-RU"/>
        </a:p>
      </dgm:t>
    </dgm:pt>
    <dgm:pt modelId="{E68B85BB-C2C2-4962-94D2-35DADE44FFB5}" type="sibTrans" cxnId="{7BD04308-8616-400E-A1E1-91FCFA1E465F}">
      <dgm:prSet/>
      <dgm:spPr/>
      <dgm:t>
        <a:bodyPr/>
        <a:lstStyle/>
        <a:p>
          <a:endParaRPr lang="ru-RU"/>
        </a:p>
      </dgm:t>
    </dgm:pt>
    <dgm:pt modelId="{FD9866BE-CF37-4F9A-AA48-231ED80C2928}">
      <dgm:prSet phldrT="[Текст]" custT="1"/>
      <dgm:spPr/>
      <dgm:t>
        <a:bodyPr/>
        <a:lstStyle/>
        <a:p>
          <a:pPr algn="just"/>
          <a:r>
            <a:rPr lang="ru-RU" sz="11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На автомобильных дорогах регионального значения завершено:</a:t>
          </a:r>
          <a:endParaRPr lang="ru-RU" sz="1100" b="1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82B3BF5-0C32-4910-84E7-D86F0E27AFED}" type="parTrans" cxnId="{0A9E4439-0231-4489-9E19-8B896F402503}">
      <dgm:prSet/>
      <dgm:spPr/>
      <dgm:t>
        <a:bodyPr/>
        <a:lstStyle/>
        <a:p>
          <a:endParaRPr lang="ru-RU"/>
        </a:p>
      </dgm:t>
    </dgm:pt>
    <dgm:pt modelId="{ED228733-312B-44D5-A722-6FA2E5350BB9}" type="sibTrans" cxnId="{0A9E4439-0231-4489-9E19-8B896F402503}">
      <dgm:prSet/>
      <dgm:spPr/>
      <dgm:t>
        <a:bodyPr/>
        <a:lstStyle/>
        <a:p>
          <a:endParaRPr lang="ru-RU"/>
        </a:p>
      </dgm:t>
    </dgm:pt>
    <dgm:pt modelId="{4AF4CAAA-8F9D-4B98-8D33-7A5C98F8B1BC}">
      <dgm:prSet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119,68 км </a:t>
          </a:r>
          <a:r>
            <a:rPr lang="ru-RU" sz="11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– капитальным ремонтом и ремонтом;</a:t>
          </a:r>
        </a:p>
      </dgm:t>
    </dgm:pt>
    <dgm:pt modelId="{3921EAD3-279E-4E26-BEEB-A352411BB9D6}" type="parTrans" cxnId="{8025C323-2EB4-422A-A1B7-3903DC257511}">
      <dgm:prSet/>
      <dgm:spPr/>
      <dgm:t>
        <a:bodyPr/>
        <a:lstStyle/>
        <a:p>
          <a:endParaRPr lang="ru-RU"/>
        </a:p>
      </dgm:t>
    </dgm:pt>
    <dgm:pt modelId="{5FD6F7F9-A20F-4D4D-8CE5-9441C6C1DC71}" type="sibTrans" cxnId="{8025C323-2EB4-422A-A1B7-3903DC257511}">
      <dgm:prSet/>
      <dgm:spPr/>
      <dgm:t>
        <a:bodyPr/>
        <a:lstStyle/>
        <a:p>
          <a:endParaRPr lang="ru-RU"/>
        </a:p>
      </dgm:t>
    </dgm:pt>
    <dgm:pt modelId="{DCE3DC8D-8924-469D-9BD0-B4024FFF198B}">
      <dgm:prSet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3,89 км </a:t>
          </a:r>
          <a:r>
            <a:rPr lang="ru-RU" sz="11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– устройство </a:t>
          </a: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электроосвещения.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D0EE06B-9140-42CD-AD35-8BF138FECD1F}" type="parTrans" cxnId="{D0F13FB7-C779-486F-A32C-1A9CB63E6A40}">
      <dgm:prSet/>
      <dgm:spPr/>
      <dgm:t>
        <a:bodyPr/>
        <a:lstStyle/>
        <a:p>
          <a:endParaRPr lang="ru-RU"/>
        </a:p>
      </dgm:t>
    </dgm:pt>
    <dgm:pt modelId="{F46EBF6E-2031-4BEC-8C3F-50904C52C414}" type="sibTrans" cxnId="{D0F13FB7-C779-486F-A32C-1A9CB63E6A40}">
      <dgm:prSet/>
      <dgm:spPr/>
      <dgm:t>
        <a:bodyPr/>
        <a:lstStyle/>
        <a:p>
          <a:endParaRPr lang="ru-RU"/>
        </a:p>
      </dgm:t>
    </dgm:pt>
    <dgm:pt modelId="{F65F1DCB-FD05-4F0D-B71F-3DAB09FB050F}">
      <dgm:prSet custT="1"/>
      <dgm:spPr/>
      <dgm:t>
        <a:bodyPr/>
        <a:lstStyle/>
        <a:p>
          <a:pPr algn="just"/>
          <a:r>
            <a:rPr lang="ru-RU" sz="11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На автомобильных дорогах местного значения завершено:</a:t>
          </a:r>
          <a:endParaRPr lang="ru-RU" sz="1100" b="1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DDF4DFAF-61FF-4FE2-BEE1-13F4BD8A5B42}" type="parTrans" cxnId="{C727DB92-87DB-4F29-81DA-12291D61121D}">
      <dgm:prSet/>
      <dgm:spPr/>
      <dgm:t>
        <a:bodyPr/>
        <a:lstStyle/>
        <a:p>
          <a:endParaRPr lang="ru-RU"/>
        </a:p>
      </dgm:t>
    </dgm:pt>
    <dgm:pt modelId="{92A10C9D-E8A8-4327-9638-C4C2B1D1053B}" type="sibTrans" cxnId="{C727DB92-87DB-4F29-81DA-12291D61121D}">
      <dgm:prSet/>
      <dgm:spPr/>
      <dgm:t>
        <a:bodyPr/>
        <a:lstStyle/>
        <a:p>
          <a:endParaRPr lang="ru-RU"/>
        </a:p>
      </dgm:t>
    </dgm:pt>
    <dgm:pt modelId="{D6932F5A-884E-4A84-B8A1-4D421DD7595D}">
      <dgm:prSet custT="1"/>
      <dgm:spPr/>
      <dgm:t>
        <a:bodyPr/>
        <a:lstStyle/>
        <a:p>
          <a:pPr algn="just"/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20,48 </a:t>
          </a:r>
          <a:r>
            <a:rPr lang="ru-RU" sz="11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км – капитальным ремонтом и ремонтом</a:t>
          </a: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;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B9C2BAED-295B-4EA1-BFA7-35BBD6B60E1F}" type="parTrans" cxnId="{F47FF8E3-3957-497B-AF22-B96B664D8C16}">
      <dgm:prSet/>
      <dgm:spPr/>
      <dgm:t>
        <a:bodyPr/>
        <a:lstStyle/>
        <a:p>
          <a:endParaRPr lang="ru-RU"/>
        </a:p>
      </dgm:t>
    </dgm:pt>
    <dgm:pt modelId="{E2B7E8D9-AA50-4FC0-A526-0EEE915DA5B2}" type="sibTrans" cxnId="{F47FF8E3-3957-497B-AF22-B96B664D8C16}">
      <dgm:prSet/>
      <dgm:spPr/>
      <dgm:t>
        <a:bodyPr/>
        <a:lstStyle/>
        <a:p>
          <a:endParaRPr lang="ru-RU"/>
        </a:p>
      </dgm:t>
    </dgm:pt>
    <dgm:pt modelId="{11D0E75F-9851-4F23-A62C-E6D89CD16FEC}">
      <dgm:prSet custT="1"/>
      <dgm:spPr/>
      <dgm:t>
        <a:bodyPr/>
        <a:lstStyle/>
        <a:p>
          <a:pPr algn="just"/>
          <a:r>
            <a:rPr lang="ru-RU" sz="11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Выполнялись работы по содержанию автомобильных дорог и искусственных сооружений на них, протяженностью 2 847,25 км.</a:t>
          </a:r>
          <a:endParaRPr lang="ru-RU" sz="1100" b="1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E9EEA004-95E8-4034-A2FF-A9B6754477A3}" type="parTrans" cxnId="{18EF41F2-F332-4136-8B77-D48812AC6548}">
      <dgm:prSet/>
      <dgm:spPr/>
      <dgm:t>
        <a:bodyPr/>
        <a:lstStyle/>
        <a:p>
          <a:endParaRPr lang="ru-RU"/>
        </a:p>
      </dgm:t>
    </dgm:pt>
    <dgm:pt modelId="{8869C877-24E4-4A43-AABB-5BE572261FC0}" type="sibTrans" cxnId="{18EF41F2-F332-4136-8B77-D48812AC6548}">
      <dgm:prSet/>
      <dgm:spPr/>
      <dgm:t>
        <a:bodyPr/>
        <a:lstStyle/>
        <a:p>
          <a:endParaRPr lang="ru-RU"/>
        </a:p>
      </dgm:t>
    </dgm:pt>
    <dgm:pt modelId="{654C5AA9-123E-49E2-A3C7-ED3C321DFEB2}">
      <dgm:prSet custT="1"/>
      <dgm:spPr/>
      <dgm:t>
        <a:bodyPr/>
        <a:lstStyle/>
        <a:p>
          <a:pPr algn="just"/>
          <a:r>
            <a:rPr lang="ru-RU" sz="11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зимний период 2020-2021 годов выполнялись работы по содержанию 2 277,59 км зимних автомобильных дорог и ледовых переправ общего пользования межмуниципального значения.</a:t>
          </a:r>
          <a:endParaRPr lang="ru-RU" sz="1100" b="1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3BCD437-6EF6-4EE4-8DA1-ABF28AC0124D}" type="parTrans" cxnId="{D02083D5-2A61-4F19-8C19-06997C40A839}">
      <dgm:prSet/>
      <dgm:spPr/>
      <dgm:t>
        <a:bodyPr/>
        <a:lstStyle/>
        <a:p>
          <a:endParaRPr lang="ru-RU"/>
        </a:p>
      </dgm:t>
    </dgm:pt>
    <dgm:pt modelId="{3E43506C-6899-4F10-9A3E-6DDD647704EB}" type="sibTrans" cxnId="{D02083D5-2A61-4F19-8C19-06997C40A839}">
      <dgm:prSet/>
      <dgm:spPr/>
      <dgm:t>
        <a:bodyPr/>
        <a:lstStyle/>
        <a:p>
          <a:endParaRPr lang="ru-RU"/>
        </a:p>
      </dgm:t>
    </dgm:pt>
    <dgm:pt modelId="{5812F3E4-F92A-449C-A97C-95D21A129FD4}">
      <dgm:prSet custT="1"/>
      <dgm:spPr/>
      <dgm:t>
        <a:bodyPr/>
        <a:lstStyle/>
        <a:p>
          <a:pPr algn="just"/>
          <a:r>
            <a:rPr lang="ru-RU" sz="1100" b="1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 период ноябрь-декабрь отчетного года  выполнялись работы по устройству зимних автомобильных дорог и ледовых переправ протяженностью 2 228,13 км.</a:t>
          </a:r>
          <a:endParaRPr lang="ru-RU" sz="1100" b="1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57B1AF3A-E673-4A42-8D07-1E0EB62C5BA6}" type="parTrans" cxnId="{3E9D5E17-1E27-422D-86C5-BD62ADFA3D43}">
      <dgm:prSet/>
      <dgm:spPr/>
      <dgm:t>
        <a:bodyPr/>
        <a:lstStyle/>
        <a:p>
          <a:endParaRPr lang="ru-RU"/>
        </a:p>
      </dgm:t>
    </dgm:pt>
    <dgm:pt modelId="{30BCDC1B-9800-43B3-B253-0B1D05368C40}" type="sibTrans" cxnId="{3E9D5E17-1E27-422D-86C5-BD62ADFA3D43}">
      <dgm:prSet/>
      <dgm:spPr/>
      <dgm:t>
        <a:bodyPr/>
        <a:lstStyle/>
        <a:p>
          <a:endParaRPr lang="ru-RU"/>
        </a:p>
      </dgm:t>
    </dgm:pt>
    <dgm:pt modelId="{04EE7DA1-0709-4DBC-AB98-32C79F550693}">
      <dgm:prSet custT="1"/>
      <dgm:spPr/>
      <dgm:t>
        <a:bodyPr/>
        <a:lstStyle/>
        <a:p>
          <a:pPr algn="just"/>
          <a:r>
            <a:rPr lang="ru-RU" sz="11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4,51 </a:t>
          </a:r>
          <a:r>
            <a:rPr lang="ru-RU" sz="11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км – строительством и реконструкцией</a:t>
          </a:r>
          <a:endParaRPr lang="ru-RU" sz="11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0DCD05BE-8F96-4DD8-8389-6A5B6C6519B8}" type="parTrans" cxnId="{3889F724-E79A-4FF8-82F7-BFA982AC3775}">
      <dgm:prSet/>
      <dgm:spPr/>
    </dgm:pt>
    <dgm:pt modelId="{678AC609-A692-4BF2-8EE2-3F00875A1754}" type="sibTrans" cxnId="{3889F724-E79A-4FF8-82F7-BFA982AC3775}">
      <dgm:prSet/>
      <dgm:spPr/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F6ED3F3F-6220-4127-BA0E-6A091A9EAA59}" type="pres">
      <dgm:prSet presAssocID="{18E0D9B6-2097-43FF-9E2F-A7778232729C}" presName="oChild" presStyleLbl="fgAcc1" presStyleIdx="0" presStyleCnt="3" custScaleX="106189" custScaleY="147680" custLinFactNeighborY="-8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DCE14-59BA-4AE0-A598-63B52019E01E}" type="pres">
      <dgm:prSet presAssocID="{2EE7A5FE-854E-44E7-AA99-5A67C40BEC39}" presName="outerSibTrans" presStyleCnt="0"/>
      <dgm:spPr/>
    </dgm:pt>
    <dgm:pt modelId="{8B15B601-561D-4D8C-94C7-751C42B62791}" type="pres">
      <dgm:prSet presAssocID="{4210AC1F-8287-45FA-B8D4-3D0BC5F69CAD}" presName="oChild" presStyleLbl="fgAcc1" presStyleIdx="1" presStyleCnt="3" custScaleX="80270" custScaleY="147680" custLinFactNeighborY="-8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129841-E191-4CE9-92D3-80315233FCD6}" type="pres">
      <dgm:prSet presAssocID="{56312740-9A7C-446B-8C8D-BB9FDD3F938D}" presName="outerSibTrans" presStyleCnt="0"/>
      <dgm:spPr/>
    </dgm:pt>
    <dgm:pt modelId="{57835F41-08EE-467B-8803-22BC913A3B0A}" type="pres">
      <dgm:prSet presAssocID="{4049C160-F8E2-4806-ACDE-C3179FAF6725}" presName="oChild" presStyleLbl="fgAcc1" presStyleIdx="2" presStyleCnt="3" custScaleX="148919" custScaleY="147680" custLinFactNeighborY="-8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5E8BC3-9431-4F07-9CAF-AE77847464CC}" srcId="{82B53897-8A74-4DA4-A080-213453BF52D1}" destId="{4210AC1F-8287-45FA-B8D4-3D0BC5F69CAD}" srcOrd="1" destOrd="0" parTransId="{E57C8B51-57B0-4BB3-9E5C-2D83146CFC32}" sibTransId="{56312740-9A7C-446B-8C8D-BB9FDD3F938D}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007BAD4E-9062-4DB1-BFE1-70019846713B}" type="presOf" srcId="{4AF4CAAA-8F9D-4B98-8D33-7A5C98F8B1BC}" destId="{57835F41-08EE-467B-8803-22BC913A3B0A}" srcOrd="0" destOrd="2" presId="urn:microsoft.com/office/officeart/2005/8/layout/target2"/>
    <dgm:cxn modelId="{F47FF8E3-3957-497B-AF22-B96B664D8C16}" srcId="{F65F1DCB-FD05-4F0D-B71F-3DAB09FB050F}" destId="{D6932F5A-884E-4A84-B8A1-4D421DD7595D}" srcOrd="0" destOrd="0" parTransId="{B9C2BAED-295B-4EA1-BFA7-35BBD6B60E1F}" sibTransId="{E2B7E8D9-AA50-4FC0-A526-0EEE915DA5B2}"/>
    <dgm:cxn modelId="{634C45E5-C719-4AE6-8C1F-16C4DDF5BF8D}" type="presOf" srcId="{38C034F8-4113-4ADD-9805-4E2B605A1CE0}" destId="{F6ED3F3F-6220-4127-BA0E-6A091A9EAA59}" srcOrd="0" destOrd="3" presId="urn:microsoft.com/office/officeart/2005/8/layout/target2"/>
    <dgm:cxn modelId="{292A3C6F-2224-48A8-B4E0-1F1DA2EDD8E5}" type="presOf" srcId="{F65F1DCB-FD05-4F0D-B71F-3DAB09FB050F}" destId="{57835F41-08EE-467B-8803-22BC913A3B0A}" srcOrd="0" destOrd="4" presId="urn:microsoft.com/office/officeart/2005/8/layout/target2"/>
    <dgm:cxn modelId="{5509DC53-D1B4-433A-A454-5EA53D5240B4}" type="presOf" srcId="{18E0D9B6-2097-43FF-9E2F-A7778232729C}" destId="{F6ED3F3F-6220-4127-BA0E-6A091A9EAA59}" srcOrd="0" destOrd="0" presId="urn:microsoft.com/office/officeart/2005/8/layout/target2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10AB45E8-EA03-4BED-8811-C6CEC293D7AF}" type="presOf" srcId="{82B53897-8A74-4DA4-A080-213453BF52D1}" destId="{6E20B3B9-5E1A-4534-A151-DB5AAA1FB85D}" srcOrd="0" destOrd="0" presId="urn:microsoft.com/office/officeart/2005/8/layout/target2"/>
    <dgm:cxn modelId="{17219352-64D7-4EBE-AF6C-60E24F372840}" type="presOf" srcId="{D6932F5A-884E-4A84-B8A1-4D421DD7595D}" destId="{57835F41-08EE-467B-8803-22BC913A3B0A}" srcOrd="0" destOrd="5" presId="urn:microsoft.com/office/officeart/2005/8/layout/target2"/>
    <dgm:cxn modelId="{8F963599-F50B-4CB7-9434-B259C2F8F8F4}" type="presOf" srcId="{FD9866BE-CF37-4F9A-AA48-231ED80C2928}" destId="{57835F41-08EE-467B-8803-22BC913A3B0A}" srcOrd="0" destOrd="1" presId="urn:microsoft.com/office/officeart/2005/8/layout/target2"/>
    <dgm:cxn modelId="{E775C022-5A8F-467F-85A0-1D71CBDA0CE0}" srcId="{18E0D9B6-2097-43FF-9E2F-A7778232729C}" destId="{4D3FD54D-AB11-45E3-BFAF-569020CE0EEB}" srcOrd="3" destOrd="0" parTransId="{512ED9F8-A407-4CF5-8B26-7778CD131468}" sibTransId="{5B5B081C-EB00-41A4-9AED-FCE846C473F7}"/>
    <dgm:cxn modelId="{D8F65289-2CBA-4B25-9703-216F7BC00EDC}" type="presOf" srcId="{4D3FD54D-AB11-45E3-BFAF-569020CE0EEB}" destId="{F6ED3F3F-6220-4127-BA0E-6A091A9EAA59}" srcOrd="0" destOrd="4" presId="urn:microsoft.com/office/officeart/2005/8/layout/target2"/>
    <dgm:cxn modelId="{288BDB59-0A71-4F26-991D-604A81356023}" type="presOf" srcId="{5812F3E4-F92A-449C-A97C-95D21A129FD4}" destId="{57835F41-08EE-467B-8803-22BC913A3B0A}" srcOrd="0" destOrd="9" presId="urn:microsoft.com/office/officeart/2005/8/layout/target2"/>
    <dgm:cxn modelId="{014E94C0-C410-4B80-A046-303A6D6480FE}" srcId="{1ED7803E-FDCD-4C89-A19A-DF7258581666}" destId="{82B53897-8A74-4DA4-A080-213453BF52D1}" srcOrd="0" destOrd="0" parTransId="{B18D2E50-D350-4A6B-9829-D96159569E3C}" sibTransId="{D36C1FB3-F36A-4898-B81C-6C31B1D29102}"/>
    <dgm:cxn modelId="{C9C66D86-7217-4877-A517-49BCFE45D07A}" type="presOf" srcId="{4049C160-F8E2-4806-ACDE-C3179FAF6725}" destId="{57835F41-08EE-467B-8803-22BC913A3B0A}" srcOrd="0" destOrd="0" presId="urn:microsoft.com/office/officeart/2005/8/layout/target2"/>
    <dgm:cxn modelId="{18EF41F2-F332-4136-8B77-D48812AC6548}" srcId="{4049C160-F8E2-4806-ACDE-C3179FAF6725}" destId="{11D0E75F-9851-4F23-A62C-E6D89CD16FEC}" srcOrd="2" destOrd="0" parTransId="{E9EEA004-95E8-4034-A2FF-A9B6754477A3}" sibTransId="{8869C877-24E4-4A43-AABB-5BE572261FC0}"/>
    <dgm:cxn modelId="{7CC94E21-1BED-417E-95C2-0CE5714FBF9C}" srcId="{18E0D9B6-2097-43FF-9E2F-A7778232729C}" destId="{38C034F8-4113-4ADD-9805-4E2B605A1CE0}" srcOrd="2" destOrd="0" parTransId="{2BF4B7C7-78C4-4B22-B627-1234C7655456}" sibTransId="{ADC77D01-13D7-4A03-B0D8-F75AAC0AE329}"/>
    <dgm:cxn modelId="{3E9D5E17-1E27-422D-86C5-BD62ADFA3D43}" srcId="{4049C160-F8E2-4806-ACDE-C3179FAF6725}" destId="{5812F3E4-F92A-449C-A97C-95D21A129FD4}" srcOrd="4" destOrd="0" parTransId="{57B1AF3A-E673-4A42-8D07-1E0EB62C5BA6}" sibTransId="{30BCDC1B-9800-43B3-B253-0B1D05368C40}"/>
    <dgm:cxn modelId="{C8A2ADFB-B896-41E6-931E-B99C7EB1E150}" srcId="{82B53897-8A74-4DA4-A080-213453BF52D1}" destId="{18E0D9B6-2097-43FF-9E2F-A7778232729C}" srcOrd="0" destOrd="0" parTransId="{9F882BA1-2D01-4D9F-95C0-6DCFD1DFC576}" sibTransId="{2EE7A5FE-854E-44E7-AA99-5A67C40BEC39}"/>
    <dgm:cxn modelId="{D02083D5-2A61-4F19-8C19-06997C40A839}" srcId="{4049C160-F8E2-4806-ACDE-C3179FAF6725}" destId="{654C5AA9-123E-49E2-A3C7-ED3C321DFEB2}" srcOrd="3" destOrd="0" parTransId="{23BCD437-6EF6-4EE4-8DA1-ABF28AC0124D}" sibTransId="{3E43506C-6899-4F10-9A3E-6DDD647704EB}"/>
    <dgm:cxn modelId="{5318EDE8-9C40-4B14-87F2-09CB188D4C89}" type="presOf" srcId="{654C5AA9-123E-49E2-A3C7-ED3C321DFEB2}" destId="{57835F41-08EE-467B-8803-22BC913A3B0A}" srcOrd="0" destOrd="8" presId="urn:microsoft.com/office/officeart/2005/8/layout/target2"/>
    <dgm:cxn modelId="{796BC353-FFEA-4889-B370-7B896E1A9B5A}" type="presOf" srcId="{04EE7DA1-0709-4DBC-AB98-32C79F550693}" destId="{57835F41-08EE-467B-8803-22BC913A3B0A}" srcOrd="0" destOrd="6" presId="urn:microsoft.com/office/officeart/2005/8/layout/target2"/>
    <dgm:cxn modelId="{3889F724-E79A-4FF8-82F7-BFA982AC3775}" srcId="{F65F1DCB-FD05-4F0D-B71F-3DAB09FB050F}" destId="{04EE7DA1-0709-4DBC-AB98-32C79F550693}" srcOrd="1" destOrd="0" parTransId="{0DCD05BE-8F96-4DD8-8389-6A5B6C6519B8}" sibTransId="{678AC609-A692-4BF2-8EE2-3F00875A1754}"/>
    <dgm:cxn modelId="{7CB1D2BF-A9B8-4C89-8E6A-A89CBE9C6500}" type="presOf" srcId="{A747EB20-F93B-4C8C-B4A7-155CD0ED5D5F}" destId="{8B15B601-561D-4D8C-94C7-751C42B62791}" srcOrd="0" destOrd="1" presId="urn:microsoft.com/office/officeart/2005/8/layout/target2"/>
    <dgm:cxn modelId="{8025C323-2EB4-422A-A1B7-3903DC257511}" srcId="{FD9866BE-CF37-4F9A-AA48-231ED80C2928}" destId="{4AF4CAAA-8F9D-4B98-8D33-7A5C98F8B1BC}" srcOrd="0" destOrd="0" parTransId="{3921EAD3-279E-4E26-BEEB-A352411BB9D6}" sibTransId="{5FD6F7F9-A20F-4D4D-8CE5-9441C6C1DC71}"/>
    <dgm:cxn modelId="{4BF01956-629E-4D65-86A8-5811B285AC0B}" type="presOf" srcId="{11D0E75F-9851-4F23-A62C-E6D89CD16FEC}" destId="{57835F41-08EE-467B-8803-22BC913A3B0A}" srcOrd="0" destOrd="7" presId="urn:microsoft.com/office/officeart/2005/8/layout/target2"/>
    <dgm:cxn modelId="{134CCC22-AF3E-4EBC-8415-FE01DBAB34D0}" srcId="{4210AC1F-8287-45FA-B8D4-3D0BC5F69CAD}" destId="{A747EB20-F93B-4C8C-B4A7-155CD0ED5D5F}" srcOrd="0" destOrd="0" parTransId="{54FA3BE0-7D7C-4C24-AA25-9D4E75E23B8F}" sibTransId="{A618EE88-067A-49EF-A668-C2B4FFD20321}"/>
    <dgm:cxn modelId="{E4F47562-6B15-4335-B5E5-44678F8E954A}" type="presOf" srcId="{1ED7803E-FDCD-4C89-A19A-DF7258581666}" destId="{C72D85D5-27AE-487F-AB2D-E6FEE52D5AC1}" srcOrd="0" destOrd="0" presId="urn:microsoft.com/office/officeart/2005/8/layout/target2"/>
    <dgm:cxn modelId="{1E9726CF-BDBE-4807-93C0-AB2F68DAA5F0}" type="presOf" srcId="{4210AC1F-8287-45FA-B8D4-3D0BC5F69CAD}" destId="{8B15B601-561D-4D8C-94C7-751C42B62791}" srcOrd="0" destOrd="0" presId="urn:microsoft.com/office/officeart/2005/8/layout/target2"/>
    <dgm:cxn modelId="{0A9E4439-0231-4489-9E19-8B896F402503}" srcId="{4049C160-F8E2-4806-ACDE-C3179FAF6725}" destId="{FD9866BE-CF37-4F9A-AA48-231ED80C2928}" srcOrd="0" destOrd="0" parTransId="{A82B3BF5-0C32-4910-84E7-D86F0E27AFED}" sibTransId="{ED228733-312B-44D5-A722-6FA2E5350BB9}"/>
    <dgm:cxn modelId="{D0F13FB7-C779-486F-A32C-1A9CB63E6A40}" srcId="{FD9866BE-CF37-4F9A-AA48-231ED80C2928}" destId="{DCE3DC8D-8924-469D-9BD0-B4024FFF198B}" srcOrd="1" destOrd="0" parTransId="{2D0EE06B-9140-42CD-AD35-8BF138FECD1F}" sibTransId="{F46EBF6E-2031-4BEC-8C3F-50904C52C414}"/>
    <dgm:cxn modelId="{9526E7BD-CFF8-452F-BE90-18C5E96047CE}" type="presOf" srcId="{9DD88F5F-E9F3-4CD9-B1E2-0272C6FDA347}" destId="{F6ED3F3F-6220-4127-BA0E-6A091A9EAA59}" srcOrd="0" destOrd="1" presId="urn:microsoft.com/office/officeart/2005/8/layout/target2"/>
    <dgm:cxn modelId="{C727DB92-87DB-4F29-81DA-12291D61121D}" srcId="{4049C160-F8E2-4806-ACDE-C3179FAF6725}" destId="{F65F1DCB-FD05-4F0D-B71F-3DAB09FB050F}" srcOrd="1" destOrd="0" parTransId="{DDF4DFAF-61FF-4FE2-BEE1-13F4BD8A5B42}" sibTransId="{92A10C9D-E8A8-4327-9638-C4C2B1D1053B}"/>
    <dgm:cxn modelId="{BD9F1EBB-63F8-42D5-9B1C-7299568A03F4}" type="presOf" srcId="{DCE3DC8D-8924-469D-9BD0-B4024FFF198B}" destId="{57835F41-08EE-467B-8803-22BC913A3B0A}" srcOrd="0" destOrd="3" presId="urn:microsoft.com/office/officeart/2005/8/layout/target2"/>
    <dgm:cxn modelId="{A48F0A3E-A45E-4849-876E-A9DAA4A157DF}" type="presOf" srcId="{2A45B671-9CBD-4810-A21F-FBF079BA8E22}" destId="{F6ED3F3F-6220-4127-BA0E-6A091A9EAA59}" srcOrd="0" destOrd="2" presId="urn:microsoft.com/office/officeart/2005/8/layout/target2"/>
    <dgm:cxn modelId="{7BD04308-8616-400E-A1E1-91FCFA1E465F}" srcId="{82B53897-8A74-4DA4-A080-213453BF52D1}" destId="{4049C160-F8E2-4806-ACDE-C3179FAF6725}" srcOrd="2" destOrd="0" parTransId="{052FA438-31FB-4CFB-9E53-BF3139123AFC}" sibTransId="{E68B85BB-C2C2-4962-94D2-35DADE44FFB5}"/>
    <dgm:cxn modelId="{E3EB27A9-CC17-458B-BFB3-25E5714F7335}" type="presParOf" srcId="{C72D85D5-27AE-487F-AB2D-E6FEE52D5AC1}" destId="{D0D1E8EF-81FE-489F-B0C9-EA0CC163B16D}" srcOrd="0" destOrd="0" presId="urn:microsoft.com/office/officeart/2005/8/layout/target2"/>
    <dgm:cxn modelId="{E6ED9C4B-40B8-42C5-A289-A80C6F76605F}" type="presParOf" srcId="{D0D1E8EF-81FE-489F-B0C9-EA0CC163B16D}" destId="{6E20B3B9-5E1A-4534-A151-DB5AAA1FB85D}" srcOrd="0" destOrd="0" presId="urn:microsoft.com/office/officeart/2005/8/layout/target2"/>
    <dgm:cxn modelId="{3F24115A-2F03-4BA0-9EB3-BA63CFCDA045}" type="presParOf" srcId="{D0D1E8EF-81FE-489F-B0C9-EA0CC163B16D}" destId="{5F03B217-9214-472A-9CBD-17C31439DE22}" srcOrd="1" destOrd="0" presId="urn:microsoft.com/office/officeart/2005/8/layout/target2"/>
    <dgm:cxn modelId="{C4AC4BCA-6A27-4558-9889-49FBA06A4AEB}" type="presParOf" srcId="{5F03B217-9214-472A-9CBD-17C31439DE22}" destId="{F6ED3F3F-6220-4127-BA0E-6A091A9EAA59}" srcOrd="0" destOrd="0" presId="urn:microsoft.com/office/officeart/2005/8/layout/target2"/>
    <dgm:cxn modelId="{14A986F8-0BB4-4670-BA88-E5D57083E6B2}" type="presParOf" srcId="{5F03B217-9214-472A-9CBD-17C31439DE22}" destId="{4EBDCE14-59BA-4AE0-A598-63B52019E01E}" srcOrd="1" destOrd="0" presId="urn:microsoft.com/office/officeart/2005/8/layout/target2"/>
    <dgm:cxn modelId="{89D68580-AF16-4826-98D4-350423413B63}" type="presParOf" srcId="{5F03B217-9214-472A-9CBD-17C31439DE22}" destId="{8B15B601-561D-4D8C-94C7-751C42B62791}" srcOrd="2" destOrd="0" presId="urn:microsoft.com/office/officeart/2005/8/layout/target2"/>
    <dgm:cxn modelId="{536B2B0E-FB3D-4B60-AE3D-9C92C873E18F}" type="presParOf" srcId="{5F03B217-9214-472A-9CBD-17C31439DE22}" destId="{12129841-E191-4CE9-92D3-80315233FCD6}" srcOrd="3" destOrd="0" presId="urn:microsoft.com/office/officeart/2005/8/layout/target2"/>
    <dgm:cxn modelId="{027A1BFE-4BD0-4013-B9B0-8637D1A1626F}" type="presParOf" srcId="{5F03B217-9214-472A-9CBD-17C31439DE22}" destId="{57835F41-08EE-467B-8803-22BC913A3B0A}" srcOrd="4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B2C622C-80EE-4A09-B16F-3F6807FC8480}" type="doc">
      <dgm:prSet loTypeId="urn:microsoft.com/office/officeart/2005/8/layout/hierarchy3" loCatId="relationship" qsTypeId="urn:microsoft.com/office/officeart/2005/8/quickstyle/3d1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21E42A6A-6EFC-4E63-A8DA-2C1257879F75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Источник финансирования подпрограммы «Дорожное хозяйство»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6116746C-B8CB-4A86-8DAA-0D2BEE982464}" type="parTrans" cxnId="{D9819F7F-0C2D-425C-B1B4-83C921DB3EA2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05DF32E-5D63-499C-859C-ABE464B0D6ED}" type="sibTrans" cxnId="{D9819F7F-0C2D-425C-B1B4-83C921DB3EA2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0B87967-D815-414C-8206-2FE0DC51A6BC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Дорожный фонд автономного округа</a:t>
          </a:r>
        </a:p>
        <a:p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11,6 млрд. руб. (93,8%)</a:t>
          </a:r>
          <a:endParaRPr lang="ru-RU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D0873FCC-B6B4-4C7D-908F-CB5E87641318}" type="parTrans" cxnId="{76AF6378-78A4-4230-8A60-E2986A68AC9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A59374C-4FC5-4A2C-8800-73A02E76DD26}" type="sibTrans" cxnId="{76AF6378-78A4-4230-8A60-E2986A68AC9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476746A-BB9A-49E2-98A7-FBAA9D9A4F1E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Иные источники финансирования</a:t>
          </a:r>
        </a:p>
        <a:p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0,8 млрд. руб. (6,2%)</a:t>
          </a:r>
          <a:endParaRPr lang="ru-RU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204D5571-9AB3-43CA-815D-4732B8D74BC1}" type="parTrans" cxnId="{21B60A96-CEEB-4D3A-BA98-E2321CCC191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C9A7A73-E7CF-4D95-84D3-2E1B038581A0}" type="sibTrans" cxnId="{21B60A96-CEEB-4D3A-BA98-E2321CCC191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B593B12-8630-4538-9023-18FC4D0D7769}" type="pres">
      <dgm:prSet presAssocID="{BB2C622C-80EE-4A09-B16F-3F6807FC848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C449CB-88C5-46CE-BFB9-DB79D924D4E7}" type="pres">
      <dgm:prSet presAssocID="{21E42A6A-6EFC-4E63-A8DA-2C1257879F75}" presName="root" presStyleCnt="0"/>
      <dgm:spPr/>
    </dgm:pt>
    <dgm:pt modelId="{321FE40C-F94B-452A-BD63-E8722C7B36AD}" type="pres">
      <dgm:prSet presAssocID="{21E42A6A-6EFC-4E63-A8DA-2C1257879F75}" presName="rootComposite" presStyleCnt="0"/>
      <dgm:spPr/>
    </dgm:pt>
    <dgm:pt modelId="{8487EA62-C178-4DC3-A87F-CF8EA598C149}" type="pres">
      <dgm:prSet presAssocID="{21E42A6A-6EFC-4E63-A8DA-2C1257879F75}" presName="rootText" presStyleLbl="node1" presStyleIdx="0" presStyleCnt="1"/>
      <dgm:spPr/>
      <dgm:t>
        <a:bodyPr/>
        <a:lstStyle/>
        <a:p>
          <a:endParaRPr lang="ru-RU"/>
        </a:p>
      </dgm:t>
    </dgm:pt>
    <dgm:pt modelId="{7B545040-9458-4843-86A3-9998BFA00E71}" type="pres">
      <dgm:prSet presAssocID="{21E42A6A-6EFC-4E63-A8DA-2C1257879F75}" presName="rootConnector" presStyleLbl="node1" presStyleIdx="0" presStyleCnt="1"/>
      <dgm:spPr/>
      <dgm:t>
        <a:bodyPr/>
        <a:lstStyle/>
        <a:p>
          <a:endParaRPr lang="ru-RU"/>
        </a:p>
      </dgm:t>
    </dgm:pt>
    <dgm:pt modelId="{58E7D2FB-E28F-4DBA-8450-A61E8AACCE6A}" type="pres">
      <dgm:prSet presAssocID="{21E42A6A-6EFC-4E63-A8DA-2C1257879F75}" presName="childShape" presStyleCnt="0"/>
      <dgm:spPr/>
    </dgm:pt>
    <dgm:pt modelId="{BBF3C8EC-D32E-4BE6-BC97-497BD7A3CDF5}" type="pres">
      <dgm:prSet presAssocID="{D0873FCC-B6B4-4C7D-908F-CB5E8764131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DF8CDFCD-1E71-4BAA-9F8A-8FFFCAA1E136}" type="pres">
      <dgm:prSet presAssocID="{30B87967-D815-414C-8206-2FE0DC51A6BC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FEC5E-36E2-4BDD-A8FB-59199C0AF609}" type="pres">
      <dgm:prSet presAssocID="{204D5571-9AB3-43CA-815D-4732B8D74BC1}" presName="Name13" presStyleLbl="parChTrans1D2" presStyleIdx="1" presStyleCnt="2"/>
      <dgm:spPr/>
      <dgm:t>
        <a:bodyPr/>
        <a:lstStyle/>
        <a:p>
          <a:endParaRPr lang="ru-RU"/>
        </a:p>
      </dgm:t>
    </dgm:pt>
    <dgm:pt modelId="{1DECF303-C0CD-4C96-AF8B-7219CC05D2AA}" type="pres">
      <dgm:prSet presAssocID="{A476746A-BB9A-49E2-98A7-FBAA9D9A4F1E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F70BC7-DFAE-41C9-A3EF-B77E8E62E561}" type="presOf" srcId="{21E42A6A-6EFC-4E63-A8DA-2C1257879F75}" destId="{8487EA62-C178-4DC3-A87F-CF8EA598C149}" srcOrd="0" destOrd="0" presId="urn:microsoft.com/office/officeart/2005/8/layout/hierarchy3"/>
    <dgm:cxn modelId="{D9819F7F-0C2D-425C-B1B4-83C921DB3EA2}" srcId="{BB2C622C-80EE-4A09-B16F-3F6807FC8480}" destId="{21E42A6A-6EFC-4E63-A8DA-2C1257879F75}" srcOrd="0" destOrd="0" parTransId="{6116746C-B8CB-4A86-8DAA-0D2BEE982464}" sibTransId="{505DF32E-5D63-499C-859C-ABE464B0D6ED}"/>
    <dgm:cxn modelId="{377B460F-3322-4CDF-A9BC-21804C7AA18C}" type="presOf" srcId="{A476746A-BB9A-49E2-98A7-FBAA9D9A4F1E}" destId="{1DECF303-C0CD-4C96-AF8B-7219CC05D2AA}" srcOrd="0" destOrd="0" presId="urn:microsoft.com/office/officeart/2005/8/layout/hierarchy3"/>
    <dgm:cxn modelId="{13E3EE29-172B-4A30-93B4-7DC9500BE636}" type="presOf" srcId="{BB2C622C-80EE-4A09-B16F-3F6807FC8480}" destId="{7B593B12-8630-4538-9023-18FC4D0D7769}" srcOrd="0" destOrd="0" presId="urn:microsoft.com/office/officeart/2005/8/layout/hierarchy3"/>
    <dgm:cxn modelId="{76AF6378-78A4-4230-8A60-E2986A68AC9E}" srcId="{21E42A6A-6EFC-4E63-A8DA-2C1257879F75}" destId="{30B87967-D815-414C-8206-2FE0DC51A6BC}" srcOrd="0" destOrd="0" parTransId="{D0873FCC-B6B4-4C7D-908F-CB5E87641318}" sibTransId="{BA59374C-4FC5-4A2C-8800-73A02E76DD26}"/>
    <dgm:cxn modelId="{FF835C0D-5C51-4F9A-8425-A635D3F35B94}" type="presOf" srcId="{D0873FCC-B6B4-4C7D-908F-CB5E87641318}" destId="{BBF3C8EC-D32E-4BE6-BC97-497BD7A3CDF5}" srcOrd="0" destOrd="0" presId="urn:microsoft.com/office/officeart/2005/8/layout/hierarchy3"/>
    <dgm:cxn modelId="{7FD78AD0-654C-4E95-B2EF-1FF9B150BB73}" type="presOf" srcId="{21E42A6A-6EFC-4E63-A8DA-2C1257879F75}" destId="{7B545040-9458-4843-86A3-9998BFA00E71}" srcOrd="1" destOrd="0" presId="urn:microsoft.com/office/officeart/2005/8/layout/hierarchy3"/>
    <dgm:cxn modelId="{21B60A96-CEEB-4D3A-BA98-E2321CCC1916}" srcId="{21E42A6A-6EFC-4E63-A8DA-2C1257879F75}" destId="{A476746A-BB9A-49E2-98A7-FBAA9D9A4F1E}" srcOrd="1" destOrd="0" parTransId="{204D5571-9AB3-43CA-815D-4732B8D74BC1}" sibTransId="{3C9A7A73-E7CF-4D95-84D3-2E1B038581A0}"/>
    <dgm:cxn modelId="{B829DD70-F239-476A-B4C9-D9E4C7616717}" type="presOf" srcId="{204D5571-9AB3-43CA-815D-4732B8D74BC1}" destId="{D3BFEC5E-36E2-4BDD-A8FB-59199C0AF609}" srcOrd="0" destOrd="0" presId="urn:microsoft.com/office/officeart/2005/8/layout/hierarchy3"/>
    <dgm:cxn modelId="{60696778-3BBE-451C-9F53-B1B2C0A85912}" type="presOf" srcId="{30B87967-D815-414C-8206-2FE0DC51A6BC}" destId="{DF8CDFCD-1E71-4BAA-9F8A-8FFFCAA1E136}" srcOrd="0" destOrd="0" presId="urn:microsoft.com/office/officeart/2005/8/layout/hierarchy3"/>
    <dgm:cxn modelId="{18A1CDBD-F24F-4025-BC7D-69AAC0F0D687}" type="presParOf" srcId="{7B593B12-8630-4538-9023-18FC4D0D7769}" destId="{83C449CB-88C5-46CE-BFB9-DB79D924D4E7}" srcOrd="0" destOrd="0" presId="urn:microsoft.com/office/officeart/2005/8/layout/hierarchy3"/>
    <dgm:cxn modelId="{16F057DF-CACB-414A-997D-2E18712A998E}" type="presParOf" srcId="{83C449CB-88C5-46CE-BFB9-DB79D924D4E7}" destId="{321FE40C-F94B-452A-BD63-E8722C7B36AD}" srcOrd="0" destOrd="0" presId="urn:microsoft.com/office/officeart/2005/8/layout/hierarchy3"/>
    <dgm:cxn modelId="{C25EBDC4-A8E0-498C-9CB8-FA829862F20D}" type="presParOf" srcId="{321FE40C-F94B-452A-BD63-E8722C7B36AD}" destId="{8487EA62-C178-4DC3-A87F-CF8EA598C149}" srcOrd="0" destOrd="0" presId="urn:microsoft.com/office/officeart/2005/8/layout/hierarchy3"/>
    <dgm:cxn modelId="{81AF08D3-D1F2-4F59-BFAF-BEF6BB91D197}" type="presParOf" srcId="{321FE40C-F94B-452A-BD63-E8722C7B36AD}" destId="{7B545040-9458-4843-86A3-9998BFA00E71}" srcOrd="1" destOrd="0" presId="urn:microsoft.com/office/officeart/2005/8/layout/hierarchy3"/>
    <dgm:cxn modelId="{8788D6AA-7EA8-42C4-89E8-DE066B6BBAD1}" type="presParOf" srcId="{83C449CB-88C5-46CE-BFB9-DB79D924D4E7}" destId="{58E7D2FB-E28F-4DBA-8450-A61E8AACCE6A}" srcOrd="1" destOrd="0" presId="urn:microsoft.com/office/officeart/2005/8/layout/hierarchy3"/>
    <dgm:cxn modelId="{225D026A-FB9F-4304-AD5B-B612C702A1BC}" type="presParOf" srcId="{58E7D2FB-E28F-4DBA-8450-A61E8AACCE6A}" destId="{BBF3C8EC-D32E-4BE6-BC97-497BD7A3CDF5}" srcOrd="0" destOrd="0" presId="urn:microsoft.com/office/officeart/2005/8/layout/hierarchy3"/>
    <dgm:cxn modelId="{B6AF269F-3C9D-4BF7-B939-721C52ABB3FF}" type="presParOf" srcId="{58E7D2FB-E28F-4DBA-8450-A61E8AACCE6A}" destId="{DF8CDFCD-1E71-4BAA-9F8A-8FFFCAA1E136}" srcOrd="1" destOrd="0" presId="urn:microsoft.com/office/officeart/2005/8/layout/hierarchy3"/>
    <dgm:cxn modelId="{CF272CFE-83D3-4C0D-8C3E-C0D2F1CC0FE8}" type="presParOf" srcId="{58E7D2FB-E28F-4DBA-8450-A61E8AACCE6A}" destId="{D3BFEC5E-36E2-4BDD-A8FB-59199C0AF609}" srcOrd="2" destOrd="0" presId="urn:microsoft.com/office/officeart/2005/8/layout/hierarchy3"/>
    <dgm:cxn modelId="{93491951-2C7D-40C6-91F8-561377C21CDB}" type="presParOf" srcId="{58E7D2FB-E28F-4DBA-8450-A61E8AACCE6A}" destId="{1DECF303-C0CD-4C96-AF8B-7219CC05D2A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F9526FB-B54E-4756-B271-E15C6D838EC2}" type="doc">
      <dgm:prSet loTypeId="urn:microsoft.com/office/officeart/2005/8/layout/target2" loCatId="relationship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5B8EE661-4424-408B-A66F-8A1210823D6D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Источники формирования Дорожного фонда автономного округа (основной доход)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93EAEAEC-B46B-49B0-BE0D-2B8D27FAE4B5}" type="parTrans" cxnId="{BD537A83-13B2-4850-A217-67D70109E4C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A545DD98-8D82-4CEA-B42D-AF2B2CD25B8D}" type="sibTrans" cxnId="{BD537A83-13B2-4850-A217-67D70109E4CD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C155A9C-8C2F-4941-B473-655E36BA2762}">
      <dgm:prSet phldrT="[Текст]"/>
      <dgm:spPr/>
      <dgm:t>
        <a:bodyPr/>
        <a:lstStyle/>
        <a:p>
          <a:r>
            <a:rPr lang="ru-RU" dirty="0" smtClean="0">
              <a:latin typeface="Franklin Gothic Medium" panose="020B0603020102020204" pitchFamily="34" charset="0"/>
            </a:rPr>
            <a:t>Использование средств Дорожного фонда (основной расход)</a:t>
          </a:r>
          <a:endParaRPr lang="ru-RU" dirty="0">
            <a:latin typeface="Franklin Gothic Medium" panose="020B0603020102020204" pitchFamily="34" charset="0"/>
          </a:endParaRPr>
        </a:p>
      </dgm:t>
    </dgm:pt>
    <dgm:pt modelId="{F759444F-1BCC-4A6B-8252-3F25FF20669C}" type="parTrans" cxnId="{DFEE6A6D-5ABD-4CDD-B4FD-952B723161E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F69A37D-5EDB-4FC3-8A9E-71C7CCDDE15D}" type="sibTrans" cxnId="{DFEE6A6D-5ABD-4CDD-B4FD-952B723161E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6524329-E0A7-454D-AF57-6CBF3052784D}">
      <dgm:prSet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Доходы от уплаты акцизов на автомобильное топливо, подлежащее зачислению в бюджет автономного округа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A1EF61E0-CD63-48D8-BE9E-08AC8A924123}" type="parTrans" cxnId="{0F053D93-6AD1-4987-A4F9-245CA1AD492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BD4D0A7-726A-445E-889A-C78705ADCD54}" type="sibTrans" cxnId="{0F053D93-6AD1-4987-A4F9-245CA1AD4926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4541B77-2B85-4F39-BB75-55D078754944}">
      <dgm:prSet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Транспортный налог</a:t>
          </a:r>
        </a:p>
      </dgm:t>
    </dgm:pt>
    <dgm:pt modelId="{D71E16CA-75C5-4DE7-9CE3-E563269F043E}" type="parTrans" cxnId="{2135E9A0-DB9F-4757-849C-339CDBD4C77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76148C3A-8031-4FAB-8A2E-915A3CB0312F}" type="sibTrans" cxnId="{2135E9A0-DB9F-4757-849C-339CDBD4C775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C30DC91E-66AC-4D0F-ABA3-4BE9311A8287}">
      <dgm:prSet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Денежные взыскания (штрафов) за нарушение законодательства РФ о безопасности дорожного движения, зачисляемых в бюджет автономного округа</a:t>
          </a:r>
        </a:p>
      </dgm:t>
    </dgm:pt>
    <dgm:pt modelId="{B3C84135-817A-4A8D-BAD4-E84CE49F3256}" type="parTrans" cxnId="{5C7D70D2-0163-4E38-B749-A81D97A162F7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E260E57B-530C-4E89-A601-767507AA2CBB}" type="sibTrans" cxnId="{5C7D70D2-0163-4E38-B749-A81D97A162F7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DB0A8273-618F-4EC1-8027-131D45F5D6BA}">
      <dgm:prSet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Межбюджетные трансферты из бюджетов бюджетной системы РФ</a:t>
          </a:r>
        </a:p>
      </dgm:t>
    </dgm:pt>
    <dgm:pt modelId="{1C4A7D79-49D5-4EAB-AAB9-F99330398675}" type="parTrans" cxnId="{24D94F41-0AE2-49DD-B414-2A422F017CA9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503FDE09-4565-4B1B-8C34-DDF17B12B520}" type="sibTrans" cxnId="{24D94F41-0AE2-49DD-B414-2A422F017CA9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AEBA816-A5D6-49A6-931D-58DF9CD87453}">
      <dgm:prSet phldrT="[Текст]"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Строительство и реконструкция автомобильных дорог общего пользования регионального или межмуниципального значения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361E65B9-A45E-4657-AAE5-5B4135B1BA70}" type="parTrans" cxnId="{FB2D12DA-FF88-4963-82B3-D2603DE7AA96}">
      <dgm:prSet/>
      <dgm:spPr/>
      <dgm:t>
        <a:bodyPr/>
        <a:lstStyle/>
        <a:p>
          <a:endParaRPr lang="ru-RU"/>
        </a:p>
      </dgm:t>
    </dgm:pt>
    <dgm:pt modelId="{F5700CDA-76EE-4E22-8E56-7DFA28048BBE}" type="sibTrans" cxnId="{FB2D12DA-FF88-4963-82B3-D2603DE7AA96}">
      <dgm:prSet/>
      <dgm:spPr/>
      <dgm:t>
        <a:bodyPr/>
        <a:lstStyle/>
        <a:p>
          <a:endParaRPr lang="ru-RU"/>
        </a:p>
      </dgm:t>
    </dgm:pt>
    <dgm:pt modelId="{41703924-9FBD-4A05-BB30-5FF27506CEC3}">
      <dgm:prSet phldrT="[Текст]"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Субсидия местным бюджетам на строительство (реконструкцию), капитальный ремонт и ремонт автомобильных дорог общего пользования местного значения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CB5D4CA5-43AB-4283-8DF0-EFC0D61B4B6B}" type="parTrans" cxnId="{B31996BA-1895-4177-AD83-E963B591B1B0}">
      <dgm:prSet/>
      <dgm:spPr/>
      <dgm:t>
        <a:bodyPr/>
        <a:lstStyle/>
        <a:p>
          <a:endParaRPr lang="ru-RU"/>
        </a:p>
      </dgm:t>
    </dgm:pt>
    <dgm:pt modelId="{F8A286FA-8AAB-4D3C-B2D9-E3556AA548BB}" type="sibTrans" cxnId="{B31996BA-1895-4177-AD83-E963B591B1B0}">
      <dgm:prSet/>
      <dgm:spPr/>
      <dgm:t>
        <a:bodyPr/>
        <a:lstStyle/>
        <a:p>
          <a:endParaRPr lang="ru-RU"/>
        </a:p>
      </dgm:t>
    </dgm:pt>
    <dgm:pt modelId="{3B3DE041-B540-4166-89C0-E34C6D8AE27D}">
      <dgm:prSet phldrT="[Текст]"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Капитальный ремонт и  ремонт автомобильных дорог и искусственных сооружений на них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F173F6C3-B02F-45D1-9FD7-0F9C8993D901}" type="parTrans" cxnId="{D80B6B86-801A-4CF3-8C9D-29DAB38AEDCD}">
      <dgm:prSet/>
      <dgm:spPr/>
      <dgm:t>
        <a:bodyPr/>
        <a:lstStyle/>
        <a:p>
          <a:endParaRPr lang="ru-RU"/>
        </a:p>
      </dgm:t>
    </dgm:pt>
    <dgm:pt modelId="{D2CD46C5-FA41-4998-91A2-2267427C2CEC}" type="sibTrans" cxnId="{D80B6B86-801A-4CF3-8C9D-29DAB38AEDCD}">
      <dgm:prSet/>
      <dgm:spPr/>
      <dgm:t>
        <a:bodyPr/>
        <a:lstStyle/>
        <a:p>
          <a:endParaRPr lang="ru-RU"/>
        </a:p>
      </dgm:t>
    </dgm:pt>
    <dgm:pt modelId="{34A563AF-61BE-4B3C-A631-BECB066D3F74}">
      <dgm:prSet phldrT="[Текст]"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Устройство и содержание зимних автомобильных дорог и ледовых переправ общего пользования межмуниципального значения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66DC0563-3636-4170-AA84-1AF36E51D104}" type="parTrans" cxnId="{1A274D95-8F3D-458D-B5C2-29A893FA9A09}">
      <dgm:prSet/>
      <dgm:spPr/>
      <dgm:t>
        <a:bodyPr/>
        <a:lstStyle/>
        <a:p>
          <a:endParaRPr lang="ru-RU"/>
        </a:p>
      </dgm:t>
    </dgm:pt>
    <dgm:pt modelId="{88894503-D1F7-4F67-80D2-244EA3917331}" type="sibTrans" cxnId="{1A274D95-8F3D-458D-B5C2-29A893FA9A09}">
      <dgm:prSet/>
      <dgm:spPr/>
      <dgm:t>
        <a:bodyPr/>
        <a:lstStyle/>
        <a:p>
          <a:endParaRPr lang="ru-RU"/>
        </a:p>
      </dgm:t>
    </dgm:pt>
    <dgm:pt modelId="{E19B0790-4287-450C-A984-72179FF9D3B9}">
      <dgm:prSet phldrT="[Текст]" custT="1"/>
      <dgm:spPr/>
      <dgm:t>
        <a:bodyPr/>
        <a:lstStyle/>
        <a:p>
          <a:r>
            <a:rPr lang="ru-RU" sz="8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Содержание автомобильных дорог и искусственных сооружений на них</a:t>
          </a:r>
          <a:endParaRPr lang="ru-RU" sz="8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gm:t>
    </dgm:pt>
    <dgm:pt modelId="{70AD2AC9-F73D-4A06-ABD5-72F7B3134DD4}" type="parTrans" cxnId="{D3835F68-723D-448D-AD4A-DCE1A5637265}">
      <dgm:prSet/>
      <dgm:spPr/>
      <dgm:t>
        <a:bodyPr/>
        <a:lstStyle/>
        <a:p>
          <a:endParaRPr lang="ru-RU"/>
        </a:p>
      </dgm:t>
    </dgm:pt>
    <dgm:pt modelId="{355E09CA-7B77-4C57-9AD1-1FB587C7475B}" type="sibTrans" cxnId="{D3835F68-723D-448D-AD4A-DCE1A5637265}">
      <dgm:prSet/>
      <dgm:spPr/>
      <dgm:t>
        <a:bodyPr/>
        <a:lstStyle/>
        <a:p>
          <a:endParaRPr lang="ru-RU"/>
        </a:p>
      </dgm:t>
    </dgm:pt>
    <dgm:pt modelId="{C85F054C-E5B9-448A-8F60-30988DB1C56D}" type="pres">
      <dgm:prSet presAssocID="{BF9526FB-B54E-4756-B271-E15C6D838EC2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EB8125-DB9A-46C6-97B9-C3CECF314B6C}" type="pres">
      <dgm:prSet presAssocID="{BF9526FB-B54E-4756-B271-E15C6D838EC2}" presName="outerBox" presStyleCnt="0"/>
      <dgm:spPr/>
    </dgm:pt>
    <dgm:pt modelId="{90CFB7A7-EB43-42BC-BF0E-1D0E09B9C7FB}" type="pres">
      <dgm:prSet presAssocID="{BF9526FB-B54E-4756-B271-E15C6D838EC2}" presName="outerBoxParent" presStyleLbl="node1" presStyleIdx="0" presStyleCnt="2"/>
      <dgm:spPr/>
      <dgm:t>
        <a:bodyPr/>
        <a:lstStyle/>
        <a:p>
          <a:endParaRPr lang="ru-RU"/>
        </a:p>
      </dgm:t>
    </dgm:pt>
    <dgm:pt modelId="{925982F4-4B3C-4B5E-A2BB-105F6D2BE254}" type="pres">
      <dgm:prSet presAssocID="{BF9526FB-B54E-4756-B271-E15C6D838EC2}" presName="outerBoxChildren" presStyleCnt="0"/>
      <dgm:spPr/>
    </dgm:pt>
    <dgm:pt modelId="{12FFACDA-0182-4831-90DE-54338A3712A4}" type="pres">
      <dgm:prSet presAssocID="{46524329-E0A7-454D-AF57-6CBF3052784D}" presName="oChild" presStyleLbl="fgAcc1" presStyleIdx="0" presStyleCnt="9" custScaleX="110339" custScaleY="149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73047-5AC7-4072-A386-56C06D7B70F0}" type="pres">
      <dgm:prSet presAssocID="{7BD4D0A7-726A-445E-889A-C78705ADCD54}" presName="outerSibTrans" presStyleCnt="0"/>
      <dgm:spPr/>
    </dgm:pt>
    <dgm:pt modelId="{4635BC62-BA2B-4447-8A28-B7D10067F9D7}" type="pres">
      <dgm:prSet presAssocID="{94541B77-2B85-4F39-BB75-55D078754944}" presName="oChild" presStyleLbl="fgAcc1" presStyleIdx="1" presStyleCnt="9" custScaleX="110339" custScaleY="35078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A6C4F6EB-1085-4F07-811E-D5679DDB6C2B}" type="pres">
      <dgm:prSet presAssocID="{76148C3A-8031-4FAB-8A2E-915A3CB0312F}" presName="outerSibTrans" presStyleCnt="0"/>
      <dgm:spPr/>
    </dgm:pt>
    <dgm:pt modelId="{283B2007-63B0-4AC1-9413-5C696EAAB062}" type="pres">
      <dgm:prSet presAssocID="{C30DC91E-66AC-4D0F-ABA3-4BE9311A8287}" presName="oChild" presStyleLbl="fgAcc1" presStyleIdx="2" presStyleCnt="9" custScaleX="110339" custScaleY="193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BB789A-4CEE-479E-A2C9-0550AD3471A6}" type="pres">
      <dgm:prSet presAssocID="{E260E57B-530C-4E89-A601-767507AA2CBB}" presName="outerSibTrans" presStyleCnt="0"/>
      <dgm:spPr/>
    </dgm:pt>
    <dgm:pt modelId="{DAF9DE01-9F52-47EC-BF0F-E92B72A23395}" type="pres">
      <dgm:prSet presAssocID="{DB0A8273-618F-4EC1-8027-131D45F5D6BA}" presName="oChild" presStyleLbl="fgAcc1" presStyleIdx="3" presStyleCnt="9" custScaleX="110339" custScaleY="92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05C73-8076-455A-8408-8D5F9A1EBD39}" type="pres">
      <dgm:prSet presAssocID="{BF9526FB-B54E-4756-B271-E15C6D838EC2}" presName="middleBox" presStyleCnt="0"/>
      <dgm:spPr/>
    </dgm:pt>
    <dgm:pt modelId="{B2FB326C-CEF3-4522-B76E-704AD05E789D}" type="pres">
      <dgm:prSet presAssocID="{BF9526FB-B54E-4756-B271-E15C6D838EC2}" presName="middleBoxParent" presStyleLbl="node1" presStyleIdx="1" presStyleCnt="2"/>
      <dgm:spPr/>
      <dgm:t>
        <a:bodyPr/>
        <a:lstStyle/>
        <a:p>
          <a:endParaRPr lang="ru-RU"/>
        </a:p>
      </dgm:t>
    </dgm:pt>
    <dgm:pt modelId="{3DFC1FB5-86C1-442B-980E-0A1D4BB4BD0A}" type="pres">
      <dgm:prSet presAssocID="{BF9526FB-B54E-4756-B271-E15C6D838EC2}" presName="middleBoxChildren" presStyleCnt="0"/>
      <dgm:spPr/>
    </dgm:pt>
    <dgm:pt modelId="{C2D8392C-9F8A-4A1C-BAEA-F108D1CCE43D}" type="pres">
      <dgm:prSet presAssocID="{BAEBA816-A5D6-49A6-931D-58DF9CD87453}" presName="mChild" presStyleLbl="fgAcc1" presStyleIdx="4" presStyleCnt="9" custScaleY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C2E61-3C71-44C3-9E89-5D0D21D606EB}" type="pres">
      <dgm:prSet presAssocID="{F5700CDA-76EE-4E22-8E56-7DFA28048BBE}" presName="middleSibTrans" presStyleCnt="0"/>
      <dgm:spPr/>
    </dgm:pt>
    <dgm:pt modelId="{2A5E796C-9CA2-4FE6-96E7-FAF2A7D87690}" type="pres">
      <dgm:prSet presAssocID="{3B3DE041-B540-4166-89C0-E34C6D8AE27D}" presName="mChild" presStyleLbl="fgAcc1" presStyleIdx="5" presStyleCnt="9" custScaleY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6EB4F-5450-4D72-9451-2E6F8CCCCA69}" type="pres">
      <dgm:prSet presAssocID="{D2CD46C5-FA41-4998-91A2-2267427C2CEC}" presName="middleSibTrans" presStyleCnt="0"/>
      <dgm:spPr/>
    </dgm:pt>
    <dgm:pt modelId="{76048124-4967-49BE-82A9-AA14C072216F}" type="pres">
      <dgm:prSet presAssocID="{E19B0790-4287-450C-A984-72179FF9D3B9}" presName="mChild" presStyleLbl="fgAcc1" presStyleIdx="6" presStyleCnt="9" custScaleY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CCA25D-B269-4625-AAF0-EF8EF7B6A2DD}" type="pres">
      <dgm:prSet presAssocID="{355E09CA-7B77-4C57-9AD1-1FB587C7475B}" presName="middleSibTrans" presStyleCnt="0"/>
      <dgm:spPr/>
    </dgm:pt>
    <dgm:pt modelId="{30C360B4-0E6A-489C-9E40-F687D64209B1}" type="pres">
      <dgm:prSet presAssocID="{34A563AF-61BE-4B3C-A631-BECB066D3F74}" presName="mChild" presStyleLbl="fgAcc1" presStyleIdx="7" presStyleCnt="9" custScaleY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FD751-D194-4CF8-8518-5A42AE347183}" type="pres">
      <dgm:prSet presAssocID="{88894503-D1F7-4F67-80D2-244EA3917331}" presName="middleSibTrans" presStyleCnt="0"/>
      <dgm:spPr/>
    </dgm:pt>
    <dgm:pt modelId="{01194F6E-B1D3-4A9D-A576-B8DF520C9D62}" type="pres">
      <dgm:prSet presAssocID="{41703924-9FBD-4A05-BB30-5FF27506CEC3}" presName="mChild" presStyleLbl="fgAcc1" presStyleIdx="8" presStyleCnt="9" custScaleY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9FE1F8-41E5-4E2A-A492-BB06ECF1570E}" type="presOf" srcId="{46524329-E0A7-454D-AF57-6CBF3052784D}" destId="{12FFACDA-0182-4831-90DE-54338A3712A4}" srcOrd="0" destOrd="0" presId="urn:microsoft.com/office/officeart/2005/8/layout/target2"/>
    <dgm:cxn modelId="{08B2233E-C0D1-49C2-A727-779D1021CA8A}" type="presOf" srcId="{BF9526FB-B54E-4756-B271-E15C6D838EC2}" destId="{C85F054C-E5B9-448A-8F60-30988DB1C56D}" srcOrd="0" destOrd="0" presId="urn:microsoft.com/office/officeart/2005/8/layout/target2"/>
    <dgm:cxn modelId="{001CFFB2-9DFA-499F-A5A3-305353295535}" type="presOf" srcId="{5B8EE661-4424-408B-A66F-8A1210823D6D}" destId="{90CFB7A7-EB43-42BC-BF0E-1D0E09B9C7FB}" srcOrd="0" destOrd="0" presId="urn:microsoft.com/office/officeart/2005/8/layout/target2"/>
    <dgm:cxn modelId="{EB1C07C5-FEE4-446D-AAAE-BEEFC702E761}" type="presOf" srcId="{94541B77-2B85-4F39-BB75-55D078754944}" destId="{4635BC62-BA2B-4447-8A28-B7D10067F9D7}" srcOrd="0" destOrd="0" presId="urn:microsoft.com/office/officeart/2005/8/layout/target2"/>
    <dgm:cxn modelId="{5C7D70D2-0163-4E38-B749-A81D97A162F7}" srcId="{5B8EE661-4424-408B-A66F-8A1210823D6D}" destId="{C30DC91E-66AC-4D0F-ABA3-4BE9311A8287}" srcOrd="2" destOrd="0" parTransId="{B3C84135-817A-4A8D-BAD4-E84CE49F3256}" sibTransId="{E260E57B-530C-4E89-A601-767507AA2CBB}"/>
    <dgm:cxn modelId="{CBCF994C-00B2-430D-9A47-40CF0307BA78}" type="presOf" srcId="{41703924-9FBD-4A05-BB30-5FF27506CEC3}" destId="{01194F6E-B1D3-4A9D-A576-B8DF520C9D62}" srcOrd="0" destOrd="0" presId="urn:microsoft.com/office/officeart/2005/8/layout/target2"/>
    <dgm:cxn modelId="{9311D8C0-CA0E-4637-BB86-12F1A4C89424}" type="presOf" srcId="{E19B0790-4287-450C-A984-72179FF9D3B9}" destId="{76048124-4967-49BE-82A9-AA14C072216F}" srcOrd="0" destOrd="0" presId="urn:microsoft.com/office/officeart/2005/8/layout/target2"/>
    <dgm:cxn modelId="{24D94F41-0AE2-49DD-B414-2A422F017CA9}" srcId="{5B8EE661-4424-408B-A66F-8A1210823D6D}" destId="{DB0A8273-618F-4EC1-8027-131D45F5D6BA}" srcOrd="3" destOrd="0" parTransId="{1C4A7D79-49D5-4EAB-AAB9-F99330398675}" sibTransId="{503FDE09-4565-4B1B-8C34-DDF17B12B520}"/>
    <dgm:cxn modelId="{8FD7554C-5882-4FAA-9A63-2785F026D29B}" type="presOf" srcId="{BAEBA816-A5D6-49A6-931D-58DF9CD87453}" destId="{C2D8392C-9F8A-4A1C-BAEA-F108D1CCE43D}" srcOrd="0" destOrd="0" presId="urn:microsoft.com/office/officeart/2005/8/layout/target2"/>
    <dgm:cxn modelId="{0F053D93-6AD1-4987-A4F9-245CA1AD4926}" srcId="{5B8EE661-4424-408B-A66F-8A1210823D6D}" destId="{46524329-E0A7-454D-AF57-6CBF3052784D}" srcOrd="0" destOrd="0" parTransId="{A1EF61E0-CD63-48D8-BE9E-08AC8A924123}" sibTransId="{7BD4D0A7-726A-445E-889A-C78705ADCD54}"/>
    <dgm:cxn modelId="{2135E9A0-DB9F-4757-849C-339CDBD4C775}" srcId="{5B8EE661-4424-408B-A66F-8A1210823D6D}" destId="{94541B77-2B85-4F39-BB75-55D078754944}" srcOrd="1" destOrd="0" parTransId="{D71E16CA-75C5-4DE7-9CE3-E563269F043E}" sibTransId="{76148C3A-8031-4FAB-8A2E-915A3CB0312F}"/>
    <dgm:cxn modelId="{D80B6B86-801A-4CF3-8C9D-29DAB38AEDCD}" srcId="{2C155A9C-8C2F-4941-B473-655E36BA2762}" destId="{3B3DE041-B540-4166-89C0-E34C6D8AE27D}" srcOrd="1" destOrd="0" parTransId="{F173F6C3-B02F-45D1-9FD7-0F9C8993D901}" sibTransId="{D2CD46C5-FA41-4998-91A2-2267427C2CEC}"/>
    <dgm:cxn modelId="{1A274D95-8F3D-458D-B5C2-29A893FA9A09}" srcId="{2C155A9C-8C2F-4941-B473-655E36BA2762}" destId="{34A563AF-61BE-4B3C-A631-BECB066D3F74}" srcOrd="3" destOrd="0" parTransId="{66DC0563-3636-4170-AA84-1AF36E51D104}" sibTransId="{88894503-D1F7-4F67-80D2-244EA3917331}"/>
    <dgm:cxn modelId="{BD537A83-13B2-4850-A217-67D70109E4CD}" srcId="{BF9526FB-B54E-4756-B271-E15C6D838EC2}" destId="{5B8EE661-4424-408B-A66F-8A1210823D6D}" srcOrd="0" destOrd="0" parTransId="{93EAEAEC-B46B-49B0-BE0D-2B8D27FAE4B5}" sibTransId="{A545DD98-8D82-4CEA-B42D-AF2B2CD25B8D}"/>
    <dgm:cxn modelId="{29C16ACE-C9C7-4EB4-A983-E1B59A800BF8}" type="presOf" srcId="{3B3DE041-B540-4166-89C0-E34C6D8AE27D}" destId="{2A5E796C-9CA2-4FE6-96E7-FAF2A7D87690}" srcOrd="0" destOrd="0" presId="urn:microsoft.com/office/officeart/2005/8/layout/target2"/>
    <dgm:cxn modelId="{B31996BA-1895-4177-AD83-E963B591B1B0}" srcId="{2C155A9C-8C2F-4941-B473-655E36BA2762}" destId="{41703924-9FBD-4A05-BB30-5FF27506CEC3}" srcOrd="4" destOrd="0" parTransId="{CB5D4CA5-43AB-4283-8DF0-EFC0D61B4B6B}" sibTransId="{F8A286FA-8AAB-4D3C-B2D9-E3556AA548BB}"/>
    <dgm:cxn modelId="{23D18890-0A70-4029-980F-9753A0D27F3A}" type="presOf" srcId="{2C155A9C-8C2F-4941-B473-655E36BA2762}" destId="{B2FB326C-CEF3-4522-B76E-704AD05E789D}" srcOrd="0" destOrd="0" presId="urn:microsoft.com/office/officeart/2005/8/layout/target2"/>
    <dgm:cxn modelId="{97F2A061-C386-4108-8FD2-BA5F0CCDDC87}" type="presOf" srcId="{DB0A8273-618F-4EC1-8027-131D45F5D6BA}" destId="{DAF9DE01-9F52-47EC-BF0F-E92B72A23395}" srcOrd="0" destOrd="0" presId="urn:microsoft.com/office/officeart/2005/8/layout/target2"/>
    <dgm:cxn modelId="{FE3E1665-CCD9-4AEA-BD34-B21F844FB7B1}" type="presOf" srcId="{34A563AF-61BE-4B3C-A631-BECB066D3F74}" destId="{30C360B4-0E6A-489C-9E40-F687D64209B1}" srcOrd="0" destOrd="0" presId="urn:microsoft.com/office/officeart/2005/8/layout/target2"/>
    <dgm:cxn modelId="{90DC5DBC-762E-407C-AEFC-F03721E3CFC0}" type="presOf" srcId="{C30DC91E-66AC-4D0F-ABA3-4BE9311A8287}" destId="{283B2007-63B0-4AC1-9413-5C696EAAB062}" srcOrd="0" destOrd="0" presId="urn:microsoft.com/office/officeart/2005/8/layout/target2"/>
    <dgm:cxn modelId="{D3835F68-723D-448D-AD4A-DCE1A5637265}" srcId="{2C155A9C-8C2F-4941-B473-655E36BA2762}" destId="{E19B0790-4287-450C-A984-72179FF9D3B9}" srcOrd="2" destOrd="0" parTransId="{70AD2AC9-F73D-4A06-ABD5-72F7B3134DD4}" sibTransId="{355E09CA-7B77-4C57-9AD1-1FB587C7475B}"/>
    <dgm:cxn modelId="{FB2D12DA-FF88-4963-82B3-D2603DE7AA96}" srcId="{2C155A9C-8C2F-4941-B473-655E36BA2762}" destId="{BAEBA816-A5D6-49A6-931D-58DF9CD87453}" srcOrd="0" destOrd="0" parTransId="{361E65B9-A45E-4657-AAE5-5B4135B1BA70}" sibTransId="{F5700CDA-76EE-4E22-8E56-7DFA28048BBE}"/>
    <dgm:cxn modelId="{DFEE6A6D-5ABD-4CDD-B4FD-952B723161E5}" srcId="{BF9526FB-B54E-4756-B271-E15C6D838EC2}" destId="{2C155A9C-8C2F-4941-B473-655E36BA2762}" srcOrd="1" destOrd="0" parTransId="{F759444F-1BCC-4A6B-8252-3F25FF20669C}" sibTransId="{7F69A37D-5EDB-4FC3-8A9E-71C7CCDDE15D}"/>
    <dgm:cxn modelId="{088004C6-0909-4F7E-B971-4CD3E0C645AC}" type="presParOf" srcId="{C85F054C-E5B9-448A-8F60-30988DB1C56D}" destId="{B5EB8125-DB9A-46C6-97B9-C3CECF314B6C}" srcOrd="0" destOrd="0" presId="urn:microsoft.com/office/officeart/2005/8/layout/target2"/>
    <dgm:cxn modelId="{4DCBE4AC-272C-4EE1-8C6F-8C150D53C62B}" type="presParOf" srcId="{B5EB8125-DB9A-46C6-97B9-C3CECF314B6C}" destId="{90CFB7A7-EB43-42BC-BF0E-1D0E09B9C7FB}" srcOrd="0" destOrd="0" presId="urn:microsoft.com/office/officeart/2005/8/layout/target2"/>
    <dgm:cxn modelId="{AD7BCDD0-39CA-4624-BD04-4DAE904B6E38}" type="presParOf" srcId="{B5EB8125-DB9A-46C6-97B9-C3CECF314B6C}" destId="{925982F4-4B3C-4B5E-A2BB-105F6D2BE254}" srcOrd="1" destOrd="0" presId="urn:microsoft.com/office/officeart/2005/8/layout/target2"/>
    <dgm:cxn modelId="{57628193-BC84-4767-B642-8D4AD5AA3C1D}" type="presParOf" srcId="{925982F4-4B3C-4B5E-A2BB-105F6D2BE254}" destId="{12FFACDA-0182-4831-90DE-54338A3712A4}" srcOrd="0" destOrd="0" presId="urn:microsoft.com/office/officeart/2005/8/layout/target2"/>
    <dgm:cxn modelId="{F6047B33-3853-4499-88D6-5459E290C6B8}" type="presParOf" srcId="{925982F4-4B3C-4B5E-A2BB-105F6D2BE254}" destId="{35A73047-5AC7-4072-A386-56C06D7B70F0}" srcOrd="1" destOrd="0" presId="urn:microsoft.com/office/officeart/2005/8/layout/target2"/>
    <dgm:cxn modelId="{16EF6D7E-AB4C-4876-A26D-84A0F58D5DE1}" type="presParOf" srcId="{925982F4-4B3C-4B5E-A2BB-105F6D2BE254}" destId="{4635BC62-BA2B-4447-8A28-B7D10067F9D7}" srcOrd="2" destOrd="0" presId="urn:microsoft.com/office/officeart/2005/8/layout/target2"/>
    <dgm:cxn modelId="{26978A67-F0EA-4136-9265-343CCCE3755A}" type="presParOf" srcId="{925982F4-4B3C-4B5E-A2BB-105F6D2BE254}" destId="{A6C4F6EB-1085-4F07-811E-D5679DDB6C2B}" srcOrd="3" destOrd="0" presId="urn:microsoft.com/office/officeart/2005/8/layout/target2"/>
    <dgm:cxn modelId="{39C5970E-8FA7-4630-AADE-48CB8B4196BB}" type="presParOf" srcId="{925982F4-4B3C-4B5E-A2BB-105F6D2BE254}" destId="{283B2007-63B0-4AC1-9413-5C696EAAB062}" srcOrd="4" destOrd="0" presId="urn:microsoft.com/office/officeart/2005/8/layout/target2"/>
    <dgm:cxn modelId="{B8A05AF9-C090-48A3-8976-627F31F5F8E6}" type="presParOf" srcId="{925982F4-4B3C-4B5E-A2BB-105F6D2BE254}" destId="{14BB789A-4CEE-479E-A2C9-0550AD3471A6}" srcOrd="5" destOrd="0" presId="urn:microsoft.com/office/officeart/2005/8/layout/target2"/>
    <dgm:cxn modelId="{FC04DB8D-056A-488E-A9D1-10AA79D023EA}" type="presParOf" srcId="{925982F4-4B3C-4B5E-A2BB-105F6D2BE254}" destId="{DAF9DE01-9F52-47EC-BF0F-E92B72A23395}" srcOrd="6" destOrd="0" presId="urn:microsoft.com/office/officeart/2005/8/layout/target2"/>
    <dgm:cxn modelId="{23B44CD8-1AB2-4676-B614-E601761118AE}" type="presParOf" srcId="{C85F054C-E5B9-448A-8F60-30988DB1C56D}" destId="{AF905C73-8076-455A-8408-8D5F9A1EBD39}" srcOrd="1" destOrd="0" presId="urn:microsoft.com/office/officeart/2005/8/layout/target2"/>
    <dgm:cxn modelId="{81F6EE96-DD37-46B0-AE26-22574F648CE3}" type="presParOf" srcId="{AF905C73-8076-455A-8408-8D5F9A1EBD39}" destId="{B2FB326C-CEF3-4522-B76E-704AD05E789D}" srcOrd="0" destOrd="0" presId="urn:microsoft.com/office/officeart/2005/8/layout/target2"/>
    <dgm:cxn modelId="{EB22CA78-5FDF-4335-9D12-88BE109B959A}" type="presParOf" srcId="{AF905C73-8076-455A-8408-8D5F9A1EBD39}" destId="{3DFC1FB5-86C1-442B-980E-0A1D4BB4BD0A}" srcOrd="1" destOrd="0" presId="urn:microsoft.com/office/officeart/2005/8/layout/target2"/>
    <dgm:cxn modelId="{056E18CE-B3D4-4F37-9022-89A7DA7BFE9E}" type="presParOf" srcId="{3DFC1FB5-86C1-442B-980E-0A1D4BB4BD0A}" destId="{C2D8392C-9F8A-4A1C-BAEA-F108D1CCE43D}" srcOrd="0" destOrd="0" presId="urn:microsoft.com/office/officeart/2005/8/layout/target2"/>
    <dgm:cxn modelId="{2370BF85-535A-4BD8-9983-C2B43106D96F}" type="presParOf" srcId="{3DFC1FB5-86C1-442B-980E-0A1D4BB4BD0A}" destId="{6BCC2E61-3C71-44C3-9E89-5D0D21D606EB}" srcOrd="1" destOrd="0" presId="urn:microsoft.com/office/officeart/2005/8/layout/target2"/>
    <dgm:cxn modelId="{0F8BBE69-8E8A-4D60-A19F-FBCE42F853C3}" type="presParOf" srcId="{3DFC1FB5-86C1-442B-980E-0A1D4BB4BD0A}" destId="{2A5E796C-9CA2-4FE6-96E7-FAF2A7D87690}" srcOrd="2" destOrd="0" presId="urn:microsoft.com/office/officeart/2005/8/layout/target2"/>
    <dgm:cxn modelId="{2DFF7CE8-E030-4B1E-B4A9-F30751C86569}" type="presParOf" srcId="{3DFC1FB5-86C1-442B-980E-0A1D4BB4BD0A}" destId="{37D6EB4F-5450-4D72-9451-2E6F8CCCCA69}" srcOrd="3" destOrd="0" presId="urn:microsoft.com/office/officeart/2005/8/layout/target2"/>
    <dgm:cxn modelId="{68B69204-7865-4A40-8CD8-C8C70B811624}" type="presParOf" srcId="{3DFC1FB5-86C1-442B-980E-0A1D4BB4BD0A}" destId="{76048124-4967-49BE-82A9-AA14C072216F}" srcOrd="4" destOrd="0" presId="urn:microsoft.com/office/officeart/2005/8/layout/target2"/>
    <dgm:cxn modelId="{8BCFC9F9-C847-4B41-9803-B1A963EA773A}" type="presParOf" srcId="{3DFC1FB5-86C1-442B-980E-0A1D4BB4BD0A}" destId="{23CCA25D-B269-4625-AAF0-EF8EF7B6A2DD}" srcOrd="5" destOrd="0" presId="urn:microsoft.com/office/officeart/2005/8/layout/target2"/>
    <dgm:cxn modelId="{72F4CEA9-397E-45EE-897B-4DCBB5967AD3}" type="presParOf" srcId="{3DFC1FB5-86C1-442B-980E-0A1D4BB4BD0A}" destId="{30C360B4-0E6A-489C-9E40-F687D64209B1}" srcOrd="6" destOrd="0" presId="urn:microsoft.com/office/officeart/2005/8/layout/target2"/>
    <dgm:cxn modelId="{2C234273-FA3B-4011-AC69-E0F61605883A}" type="presParOf" srcId="{3DFC1FB5-86C1-442B-980E-0A1D4BB4BD0A}" destId="{CC2FD751-D194-4CF8-8518-5A42AE347183}" srcOrd="7" destOrd="0" presId="urn:microsoft.com/office/officeart/2005/8/layout/target2"/>
    <dgm:cxn modelId="{274992C4-D110-48A7-907D-A5E3F7573394}" type="presParOf" srcId="{3DFC1FB5-86C1-442B-980E-0A1D4BB4BD0A}" destId="{01194F6E-B1D3-4A9D-A576-B8DF520C9D62}" srcOrd="8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ED7803E-FDCD-4C89-A19A-DF7258581666}" type="doc">
      <dgm:prSet loTypeId="urn:microsoft.com/office/officeart/2005/8/layout/target2" loCatId="relationship" qsTypeId="urn:microsoft.com/office/officeart/2005/8/quickstyle/simple2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2A45B671-9CBD-4810-A21F-FBF079BA8E22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Строительство региональных автомобильных дорог:</a:t>
          </a:r>
          <a:endParaRPr lang="ru-RU" sz="1000" b="1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0051ADCA-4038-470D-B913-99DE84B4434A}" type="par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4BD5EDD4-C63C-41D9-B061-CA283506CCD8}" type="sibTrans" cxnId="{FC3AD07E-8B2A-4B97-A36E-D3FB07FAB07E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9DD88F5F-E9F3-4CD9-B1E2-0272C6FDA347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Реконструкция региональных автомобильных дорог, в том числе разработка ПИР:</a:t>
          </a:r>
          <a:endParaRPr lang="ru-RU" sz="1000" b="1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97E8F7D5-7869-4A34-B779-F4EFE72A7054}" type="par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BB4ECFEB-F571-44AC-BA74-77836D839AB5}" type="sibTrans" cxnId="{25049192-9E3E-430E-8B3B-A5CB6AE3392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18E0D9B6-2097-43FF-9E2F-A7778232729C}">
      <dgm:prSet phldrT="[Текст]" custT="1"/>
      <dgm:spPr/>
      <dgm:t>
        <a:bodyPr/>
        <a:lstStyle/>
        <a:p>
          <a:pPr algn="just">
            <a:spcAft>
              <a:spcPct val="35000"/>
            </a:spcAft>
          </a:pPr>
          <a:endParaRPr lang="ru-RU" sz="1800" dirty="0">
            <a:solidFill>
              <a:schemeClr val="bg1"/>
            </a:solidFill>
            <a:latin typeface="Franklin Gothic Medium" panose="020B0603020102020204" pitchFamily="34" charset="0"/>
          </a:endParaRPr>
        </a:p>
      </dgm:t>
    </dgm:pt>
    <dgm:pt modelId="{9F882BA1-2D01-4D9F-95C0-6DCFD1DFC576}" type="par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2EE7A5FE-854E-44E7-AA99-5A67C40BEC39}" type="sibTrans" cxnId="{C8A2ADFB-B896-41E6-931E-B99C7EB1E150}">
      <dgm:prSet/>
      <dgm:spPr/>
      <dgm:t>
        <a:bodyPr/>
        <a:lstStyle/>
        <a:p>
          <a:endParaRPr lang="ru-RU">
            <a:latin typeface="Franklin Gothic Medium" panose="020B0603020102020204" pitchFamily="34" charset="0"/>
          </a:endParaRPr>
        </a:p>
      </dgm:t>
    </dgm:pt>
    <dgm:pt modelId="{38C034F8-4113-4ADD-9805-4E2B605A1CE0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Капитальный ремонт и ремонт</a:t>
          </a:r>
        </a:p>
        <a:p>
          <a:pPr algn="ctr">
            <a:spcAft>
              <a:spcPts val="0"/>
            </a:spcAft>
          </a:pP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региональных автомобильных дорог :</a:t>
          </a:r>
          <a:endParaRPr lang="ru-RU" sz="1000" b="1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2BF4B7C7-78C4-4B22-B627-1234C7655456}" type="parTrans" cxnId="{7CC94E21-1BED-417E-95C2-0CE5714FBF9C}">
      <dgm:prSet/>
      <dgm:spPr/>
      <dgm:t>
        <a:bodyPr/>
        <a:lstStyle/>
        <a:p>
          <a:endParaRPr lang="ru-RU"/>
        </a:p>
      </dgm:t>
    </dgm:pt>
    <dgm:pt modelId="{ADC77D01-13D7-4A03-B0D8-F75AAC0AE329}" type="sibTrans" cxnId="{7CC94E21-1BED-417E-95C2-0CE5714FBF9C}">
      <dgm:prSet/>
      <dgm:spPr/>
      <dgm:t>
        <a:bodyPr/>
        <a:lstStyle/>
        <a:p>
          <a:endParaRPr lang="ru-RU"/>
        </a:p>
      </dgm:t>
    </dgm:pt>
    <dgm:pt modelId="{B6852034-9C2C-43D2-B14E-915EBC3243BF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г.Югорск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пгт.Таежный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в том числе переустройство коммуникаций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DCBC91DB-B286-4E7B-A30F-CFAED599821A}" type="parTrans" cxnId="{D0C3ACB4-5E19-48A4-96C8-D29076ED22D8}">
      <dgm:prSet/>
      <dgm:spPr/>
      <dgm:t>
        <a:bodyPr/>
        <a:lstStyle/>
        <a:p>
          <a:endParaRPr lang="ru-RU"/>
        </a:p>
      </dgm:t>
    </dgm:pt>
    <dgm:pt modelId="{C1C585FD-CEEA-40E6-85A4-F50C802FEA63}" type="sibTrans" cxnId="{D0C3ACB4-5E19-48A4-96C8-D29076ED22D8}">
      <dgm:prSet/>
      <dgm:spPr/>
      <dgm:t>
        <a:bodyPr/>
        <a:lstStyle/>
        <a:p>
          <a:endParaRPr lang="ru-RU"/>
        </a:p>
      </dgm:t>
    </dgm:pt>
    <dgm:pt modelId="{FCB0C212-015E-48E7-A83D-392B48B7FE5F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реконструкция участка км 31 - км 42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E4B2ACFB-BF76-4826-8A16-FC42C0B9F54E}" type="parTrans" cxnId="{7317D3CE-BF23-43E6-A92E-B3EE5216BA44}">
      <dgm:prSet/>
      <dgm:spPr/>
      <dgm:t>
        <a:bodyPr/>
        <a:lstStyle/>
        <a:p>
          <a:endParaRPr lang="ru-RU"/>
        </a:p>
      </dgm:t>
    </dgm:pt>
    <dgm:pt modelId="{785A544C-0DF6-4952-96DF-8CE46F46FC2F}" type="sibTrans" cxnId="{7317D3CE-BF23-43E6-A92E-B3EE5216BA44}">
      <dgm:prSet/>
      <dgm:spPr/>
      <dgm:t>
        <a:bodyPr/>
        <a:lstStyle/>
        <a:p>
          <a:endParaRPr lang="ru-RU"/>
        </a:p>
      </dgm:t>
    </dgm:pt>
    <dgm:pt modelId="{2EDFCFA7-F7A1-468D-9DC7-478A6967208E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г.Нефтеюганск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левый берег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р.Обь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мостового перехода через протоку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Чеускино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5+367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047AC7DE-80B1-4419-B5C1-DC77E972D9D6}" type="parTrans" cxnId="{EB06211D-4B85-4FA2-812A-B24C333D4D21}">
      <dgm:prSet/>
      <dgm:spPr/>
      <dgm:t>
        <a:bodyPr/>
        <a:lstStyle/>
        <a:p>
          <a:endParaRPr lang="ru-RU"/>
        </a:p>
      </dgm:t>
    </dgm:pt>
    <dgm:pt modelId="{2EE83438-508C-4587-8A00-B3A332FA69EB}" type="sibTrans" cxnId="{EB06211D-4B85-4FA2-812A-B24C333D4D21}">
      <dgm:prSet/>
      <dgm:spPr/>
      <dgm:t>
        <a:bodyPr/>
        <a:lstStyle/>
        <a:p>
          <a:endParaRPr lang="ru-RU"/>
        </a:p>
      </dgm:t>
    </dgm:pt>
    <dgm:pt modelId="{EB11F13D-002B-4D6D-963B-09FF3EE33D81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мостового перехода через реку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Ватинский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Еган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142+973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B22B2CA6-88E9-4C05-8AB5-57D228FD3F08}" type="parTrans" cxnId="{E213EF66-4F4A-4959-9B5A-9545B97F806B}">
      <dgm:prSet/>
      <dgm:spPr/>
      <dgm:t>
        <a:bodyPr/>
        <a:lstStyle/>
        <a:p>
          <a:endParaRPr lang="ru-RU"/>
        </a:p>
      </dgm:t>
    </dgm:pt>
    <dgm:pt modelId="{BA7CD696-2A3A-4238-9A49-81EFC84C63A3}" type="sibTrans" cxnId="{E213EF66-4F4A-4959-9B5A-9545B97F806B}">
      <dgm:prSet/>
      <dgm:spPr/>
      <dgm:t>
        <a:bodyPr/>
        <a:lstStyle/>
        <a:p>
          <a:endParaRPr lang="ru-RU"/>
        </a:p>
      </dgm:t>
    </dgm:pt>
    <dgm:pt modelId="{B223E26D-8A8E-4CB1-A59A-60A52DBFB6E4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Реконструкции мостового перехода через Ручей на км 34+815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0A01B25F-AB8D-4F2E-94E7-E3ADA3E9CC7F}" type="parTrans" cxnId="{DC9B156A-078E-4706-8523-CBDFE1ADA688}">
      <dgm:prSet/>
      <dgm:spPr/>
      <dgm:t>
        <a:bodyPr/>
        <a:lstStyle/>
        <a:p>
          <a:endParaRPr lang="ru-RU"/>
        </a:p>
      </dgm:t>
    </dgm:pt>
    <dgm:pt modelId="{BEE9CA72-11D5-4CE0-87C7-81F4C8A417A4}" type="sibTrans" cxnId="{DC9B156A-078E-4706-8523-CBDFE1ADA688}">
      <dgm:prSet/>
      <dgm:spPr/>
      <dgm:t>
        <a:bodyPr/>
        <a:lstStyle/>
        <a:p>
          <a:endParaRPr lang="ru-RU"/>
        </a:p>
      </dgm:t>
    </dgm:pt>
    <dgm:pt modelId="{24239BF6-2CBC-4A6F-B308-238214D6AB99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участков: км 18 – км 34, км 181 - км 193; км 198 – км 212,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86536464-9F20-4468-9081-A645F929DB53}" type="parTrans" cxnId="{81234BFA-D24A-4E98-82F1-A71296B5BFF7}">
      <dgm:prSet/>
      <dgm:spPr/>
      <dgm:t>
        <a:bodyPr/>
        <a:lstStyle/>
        <a:p>
          <a:endParaRPr lang="ru-RU"/>
        </a:p>
      </dgm:t>
    </dgm:pt>
    <dgm:pt modelId="{B77C92EE-19E0-4E29-8C23-5A650132FF9F}" type="sibTrans" cxnId="{81234BFA-D24A-4E98-82F1-A71296B5BFF7}">
      <dgm:prSet/>
      <dgm:spPr/>
      <dgm:t>
        <a:bodyPr/>
        <a:lstStyle/>
        <a:p>
          <a:endParaRPr lang="ru-RU"/>
        </a:p>
      </dgm:t>
    </dgm:pt>
    <dgm:pt modelId="{C92814ED-872D-409F-9DA6-21E59177903D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п.Половинка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(СМР)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C187E927-3D47-4A86-B828-26404631AE0B}" type="parTrans" cxnId="{B120139E-EDB4-4A5A-A67D-A64AF4AE4FD5}">
      <dgm:prSet/>
      <dgm:spPr/>
      <dgm:t>
        <a:bodyPr/>
        <a:lstStyle/>
        <a:p>
          <a:endParaRPr lang="ru-RU"/>
        </a:p>
      </dgm:t>
    </dgm:pt>
    <dgm:pt modelId="{5516F7E0-DA6A-4D84-88B4-B5DEDF3DDB3D}" type="sibTrans" cxnId="{B120139E-EDB4-4A5A-A67D-A64AF4AE4FD5}">
      <dgm:prSet/>
      <dgm:spPr/>
      <dgm:t>
        <a:bodyPr/>
        <a:lstStyle/>
        <a:p>
          <a:endParaRPr lang="ru-RU"/>
        </a:p>
      </dgm:t>
    </dgm:pt>
    <dgm:pt modelId="{2294A38F-4829-413B-9EB5-4AA7AEDF5D8B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Ловинское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месторождение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A9810041-5E61-4E2E-B834-4D9A24638C1A}" type="parTrans" cxnId="{20DD7E92-3C62-400C-AB69-75F24F69C688}">
      <dgm:prSet/>
      <dgm:spPr/>
      <dgm:t>
        <a:bodyPr/>
        <a:lstStyle/>
        <a:p>
          <a:endParaRPr lang="ru-RU"/>
        </a:p>
      </dgm:t>
    </dgm:pt>
    <dgm:pt modelId="{E2ACE842-9733-485B-9E1F-B664909351B6}" type="sibTrans" cxnId="{20DD7E92-3C62-400C-AB69-75F24F69C688}">
      <dgm:prSet/>
      <dgm:spPr/>
      <dgm:t>
        <a:bodyPr/>
        <a:lstStyle/>
        <a:p>
          <a:endParaRPr lang="ru-RU"/>
        </a:p>
      </dgm:t>
    </dgm:pt>
    <dgm:pt modelId="{9B1D9793-3FFF-4981-98AF-550C1CB3952B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аэропорту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758A86C8-8803-467A-B6E9-ADC2FBE31622}" type="parTrans" cxnId="{D87BAE60-5F53-4F6A-B8D8-C82303F272DC}">
      <dgm:prSet/>
      <dgm:spPr/>
      <dgm:t>
        <a:bodyPr/>
        <a:lstStyle/>
        <a:p>
          <a:endParaRPr lang="ru-RU"/>
        </a:p>
      </dgm:t>
    </dgm:pt>
    <dgm:pt modelId="{6B21AE13-E929-457D-9A54-E205194D74FB}" type="sibTrans" cxnId="{D87BAE60-5F53-4F6A-B8D8-C82303F272DC}">
      <dgm:prSet/>
      <dgm:spPr/>
      <dgm:t>
        <a:bodyPr/>
        <a:lstStyle/>
        <a:p>
          <a:endParaRPr lang="ru-RU"/>
        </a:p>
      </dgm:t>
    </dgm:pt>
    <dgm:pt modelId="{CD78EE55-DBD0-43ED-AEAC-9349DE930DC5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 </a:t>
          </a:r>
          <a:r>
            <a:rPr lang="ru-RU" sz="1000" b="1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софинансированием</a:t>
          </a:r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из регионального бюджета выполнены работы:</a:t>
          </a:r>
          <a:endParaRPr lang="ru-RU" sz="1000" b="1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74DC0119-4E0E-44BB-B700-E4F7C9020D1B}" type="parTrans" cxnId="{DFDEE43D-67E0-4577-A469-109F701A2048}">
      <dgm:prSet/>
      <dgm:spPr/>
      <dgm:t>
        <a:bodyPr/>
        <a:lstStyle/>
        <a:p>
          <a:endParaRPr lang="ru-RU"/>
        </a:p>
      </dgm:t>
    </dgm:pt>
    <dgm:pt modelId="{A1B9C36D-5842-45B9-88EA-40A5532EF69F}" type="sibTrans" cxnId="{DFDEE43D-67E0-4577-A469-109F701A2048}">
      <dgm:prSet/>
      <dgm:spPr/>
      <dgm:t>
        <a:bodyPr/>
        <a:lstStyle/>
        <a:p>
          <a:endParaRPr lang="ru-RU"/>
        </a:p>
      </dgm:t>
    </dgm:pt>
    <dgm:pt modelId="{E2DEAA03-A349-4D38-8AF4-5092E3948364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4,08 км - выполнен капитальный ремонт на участке «Подъездной автодороги к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с.Усть-Юган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» в Нефтеюганском районе;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62ED1042-5B42-47D2-8C1A-996EE5483E95}" type="parTrans" cxnId="{0386FBD9-09A1-4261-8E36-D525B102F354}">
      <dgm:prSet/>
      <dgm:spPr/>
      <dgm:t>
        <a:bodyPr/>
        <a:lstStyle/>
        <a:p>
          <a:endParaRPr lang="ru-RU"/>
        </a:p>
      </dgm:t>
    </dgm:pt>
    <dgm:pt modelId="{85EBB02E-1F6F-443C-8E60-E0D957840972}" type="sibTrans" cxnId="{0386FBD9-09A1-4261-8E36-D525B102F354}">
      <dgm:prSet/>
      <dgm:spPr/>
      <dgm:t>
        <a:bodyPr/>
        <a:lstStyle/>
        <a:p>
          <a:endParaRPr lang="ru-RU"/>
        </a:p>
      </dgm:t>
    </dgm:pt>
    <dgm:pt modelId="{D99F382C-590E-4EC6-8497-976A7C10766C}">
      <dgm:prSet custT="1"/>
      <dgm:spPr/>
      <dgm:t>
        <a:bodyPr/>
        <a:lstStyle/>
        <a:p>
          <a:pPr algn="ctr"/>
          <a:r>
            <a:rPr lang="ru-RU" sz="1000" b="1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Строительство и реконструкция автомобильных дорог местного значения:</a:t>
          </a:r>
        </a:p>
      </dgm:t>
    </dgm:pt>
    <dgm:pt modelId="{1BDBF104-16B5-42FF-A48B-292CE498FB7C}" type="sibTrans" cxnId="{A2047F2F-BBF6-4854-9820-0B210844A0B7}">
      <dgm:prSet/>
      <dgm:spPr/>
      <dgm:t>
        <a:bodyPr/>
        <a:lstStyle/>
        <a:p>
          <a:endParaRPr lang="ru-RU"/>
        </a:p>
      </dgm:t>
    </dgm:pt>
    <dgm:pt modelId="{BE836071-1211-430E-8023-03480948A501}" type="parTrans" cxnId="{A2047F2F-BBF6-4854-9820-0B210844A0B7}">
      <dgm:prSet/>
      <dgm:spPr/>
      <dgm:t>
        <a:bodyPr/>
        <a:lstStyle/>
        <a:p>
          <a:endParaRPr lang="ru-RU"/>
        </a:p>
      </dgm:t>
    </dgm:pt>
    <dgm:pt modelId="{7957AB72-C308-494E-BEA2-FB448D077B99}">
      <dgm:prSet custT="1"/>
      <dgm:spPr/>
      <dgm:t>
        <a:bodyPr/>
        <a:lstStyle/>
        <a:p>
          <a:pPr algn="l"/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Улица 5 «З» от Нефтеюганского шоссе до ул. 39 «З»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;</a:t>
          </a:r>
        </a:p>
      </dgm:t>
    </dgm:pt>
    <dgm:pt modelId="{77A86440-AED5-498B-9436-117C54F38DE3}" type="parTrans" cxnId="{7C38A2CF-ADF2-4930-BAFA-39D5C62BD600}">
      <dgm:prSet/>
      <dgm:spPr/>
      <dgm:t>
        <a:bodyPr/>
        <a:lstStyle/>
        <a:p>
          <a:endParaRPr lang="ru-RU"/>
        </a:p>
      </dgm:t>
    </dgm:pt>
    <dgm:pt modelId="{1B8EDF13-227C-4E37-8FAB-2588B66D2592}" type="sibTrans" cxnId="{7C38A2CF-ADF2-4930-BAFA-39D5C62BD600}">
      <dgm:prSet/>
      <dgm:spPr/>
      <dgm:t>
        <a:bodyPr/>
        <a:lstStyle/>
        <a:p>
          <a:endParaRPr lang="ru-RU"/>
        </a:p>
      </dgm:t>
    </dgm:pt>
    <dgm:pt modelId="{5B5A2DD8-0D6F-4770-AF15-0346197580C0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0,48 км реконструкция  Улицы Уральская в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г.Югорске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7B954F3D-8014-4178-83D1-7D9C6413FA21}" type="parTrans" cxnId="{BB5FC971-9AE3-48DB-A4AB-3D893BCD917B}">
      <dgm:prSet/>
      <dgm:spPr/>
      <dgm:t>
        <a:bodyPr/>
        <a:lstStyle/>
        <a:p>
          <a:endParaRPr lang="ru-RU"/>
        </a:p>
      </dgm:t>
    </dgm:pt>
    <dgm:pt modelId="{0BAD5687-E737-4A83-977F-69344C1D5500}" type="sibTrans" cxnId="{BB5FC971-9AE3-48DB-A4AB-3D893BCD917B}">
      <dgm:prSet/>
      <dgm:spPr/>
      <dgm:t>
        <a:bodyPr/>
        <a:lstStyle/>
        <a:p>
          <a:endParaRPr lang="ru-RU"/>
        </a:p>
      </dgm:t>
    </dgm:pt>
    <dgm:pt modelId="{550A80A2-DB30-4CC4-9BC4-211C977362D7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426C4A57-E770-45A0-A7AA-54638D6C18D1}" type="parTrans" cxnId="{C69EA2F7-1FB4-4CAC-A884-9D74D2FD329D}">
      <dgm:prSet/>
      <dgm:spPr/>
      <dgm:t>
        <a:bodyPr/>
        <a:lstStyle/>
        <a:p>
          <a:endParaRPr lang="ru-RU"/>
        </a:p>
      </dgm:t>
    </dgm:pt>
    <dgm:pt modelId="{E07BAB87-BBC6-424F-9895-70A7134587C2}" type="sibTrans" cxnId="{C69EA2F7-1FB4-4CAC-A884-9D74D2FD329D}">
      <dgm:prSet/>
      <dgm:spPr/>
      <dgm:t>
        <a:bodyPr/>
        <a:lstStyle/>
        <a:p>
          <a:endParaRPr lang="ru-RU"/>
        </a:p>
      </dgm:t>
    </dgm:pt>
    <dgm:pt modelId="{3ADEF47F-9DB8-4828-9447-5DA1DDC1B4E6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мостовой переход через реку Обь в районе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B731E2A6-8D74-4022-AD21-359108FA89CD}" type="parTrans" cxnId="{C8806D94-221F-497F-B5E0-E677E06D4FDD}">
      <dgm:prSet/>
      <dgm:spPr/>
      <dgm:t>
        <a:bodyPr/>
        <a:lstStyle/>
        <a:p>
          <a:endParaRPr lang="ru-RU"/>
        </a:p>
      </dgm:t>
    </dgm:pt>
    <dgm:pt modelId="{C9340E83-6F9D-4BF7-BF38-C6D0BD42EACF}" type="sibTrans" cxnId="{C8806D94-221F-497F-B5E0-E677E06D4FDD}">
      <dgm:prSet/>
      <dgm:spPr/>
      <dgm:t>
        <a:bodyPr/>
        <a:lstStyle/>
        <a:p>
          <a:endParaRPr lang="ru-RU"/>
        </a:p>
      </dgm:t>
    </dgm:pt>
    <dgm:pt modelId="{A124EF4B-75F4-49FA-B49A-2A3C1B8555A0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Транспортная развязка в 2-х уровнях на пересечении автомобильных дорог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-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г.Радужный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и Восточного объезда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г.Нижневартовска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ABB83583-D576-48C9-8DA2-C712CD428D73}" type="parTrans" cxnId="{50F2B674-2EF5-4C3D-8BB2-1AC9AF96DD53}">
      <dgm:prSet/>
      <dgm:spPr/>
      <dgm:t>
        <a:bodyPr/>
        <a:lstStyle/>
        <a:p>
          <a:endParaRPr lang="ru-RU"/>
        </a:p>
      </dgm:t>
    </dgm:pt>
    <dgm:pt modelId="{200DC69C-BF84-4C46-9CD6-1709F2EE9B6B}" type="sibTrans" cxnId="{50F2B674-2EF5-4C3D-8BB2-1AC9AF96DD53}">
      <dgm:prSet/>
      <dgm:spPr/>
      <dgm:t>
        <a:bodyPr/>
        <a:lstStyle/>
        <a:p>
          <a:endParaRPr lang="ru-RU"/>
        </a:p>
      </dgm:t>
    </dgm:pt>
    <dgm:pt modelId="{28C12EED-4E60-4B4A-8D35-4B3ACFCB665F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Обоснование инвестиций на строительство автомобильной дороги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Куминский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граница  ХМАО – Югры и Свердловской области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612BC3C2-05DF-4A9D-9071-8398F7925BEF}" type="parTrans" cxnId="{4B53D29E-21F8-4843-8B59-D685F64AFB9E}">
      <dgm:prSet/>
      <dgm:spPr/>
      <dgm:t>
        <a:bodyPr/>
        <a:lstStyle/>
        <a:p>
          <a:endParaRPr lang="ru-RU"/>
        </a:p>
      </dgm:t>
    </dgm:pt>
    <dgm:pt modelId="{8D6116AA-3661-4F8A-A0EB-6981F2F1C5AE}" type="sibTrans" cxnId="{4B53D29E-21F8-4843-8B59-D685F64AFB9E}">
      <dgm:prSet/>
      <dgm:spPr/>
      <dgm:t>
        <a:bodyPr/>
        <a:lstStyle/>
        <a:p>
          <a:endParaRPr lang="ru-RU"/>
        </a:p>
      </dgm:t>
    </dgm:pt>
    <dgm:pt modelId="{3757BB79-E6C0-4AE0-8ADA-F4C533F7563D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с.Шаим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5625F948-5647-48B2-A00F-281DC73E525D}" type="parTrans" cxnId="{ED6EDD0B-80FC-4FD9-9806-2C1FF081874F}">
      <dgm:prSet/>
      <dgm:spPr/>
      <dgm:t>
        <a:bodyPr/>
        <a:lstStyle/>
        <a:p>
          <a:endParaRPr lang="ru-RU"/>
        </a:p>
      </dgm:t>
    </dgm:pt>
    <dgm:pt modelId="{6D88FCA3-CDEF-4E99-BB8A-D6D4B71202CF}" type="sibTrans" cxnId="{ED6EDD0B-80FC-4FD9-9806-2C1FF081874F}">
      <dgm:prSet/>
      <dgm:spPr/>
      <dgm:t>
        <a:bodyPr/>
        <a:lstStyle/>
        <a:p>
          <a:endParaRPr lang="ru-RU"/>
        </a:p>
      </dgm:t>
    </dgm:pt>
    <dgm:pt modelId="{DA7E7AAD-9332-4F6D-A495-E2E9E74092E4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г.Когалым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Мостовой переход через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р.Кирил-Высьягун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43+526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DA21D708-4918-4659-B596-969428890B7F}" type="parTrans" cxnId="{214C48DC-8926-4B3F-86A0-B19C1F2EB8E8}">
      <dgm:prSet/>
      <dgm:spPr/>
      <dgm:t>
        <a:bodyPr/>
        <a:lstStyle/>
        <a:p>
          <a:endParaRPr lang="ru-RU"/>
        </a:p>
      </dgm:t>
    </dgm:pt>
    <dgm:pt modelId="{4FD55AA1-A11A-48A6-A10B-69B41B37E340}" type="sibTrans" cxnId="{214C48DC-8926-4B3F-86A0-B19C1F2EB8E8}">
      <dgm:prSet/>
      <dgm:spPr/>
      <dgm:t>
        <a:bodyPr/>
        <a:lstStyle/>
        <a:p>
          <a:endParaRPr lang="ru-RU"/>
        </a:p>
      </dgm:t>
    </dgm:pt>
    <dgm:pt modelId="{9A6C913C-A9FD-496E-A3A4-98E150205365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Чеускино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29E54754-7194-4033-B725-FEA3AB3F2070}" type="parTrans" cxnId="{56FD7B13-164A-4DEB-B3AE-E7A861580DB1}">
      <dgm:prSet/>
      <dgm:spPr/>
      <dgm:t>
        <a:bodyPr/>
        <a:lstStyle/>
        <a:p>
          <a:endParaRPr lang="ru-RU"/>
        </a:p>
      </dgm:t>
    </dgm:pt>
    <dgm:pt modelId="{E4BCFCC2-A21F-4488-8BB6-F0B42EA0FA02}" type="sibTrans" cxnId="{56FD7B13-164A-4DEB-B3AE-E7A861580DB1}">
      <dgm:prSet/>
      <dgm:spPr/>
      <dgm:t>
        <a:bodyPr/>
        <a:lstStyle/>
        <a:p>
          <a:endParaRPr lang="ru-RU"/>
        </a:p>
      </dgm:t>
    </dgm:pt>
    <dgm:pt modelId="{F27CC2CC-FED6-4D89-80E3-C67CD3D7C465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Уренгой – Надым – Советский, км 615 + 200 - км 634 – 200 (ПИР)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C71A338D-01FA-4B7B-81F8-34A545DBDE15}" type="parTrans" cxnId="{BC4202AF-ED7B-4E6B-A539-4D852091C998}">
      <dgm:prSet/>
      <dgm:spPr/>
      <dgm:t>
        <a:bodyPr/>
        <a:lstStyle/>
        <a:p>
          <a:endParaRPr lang="ru-RU"/>
        </a:p>
      </dgm:t>
    </dgm:pt>
    <dgm:pt modelId="{F9290F30-0023-472B-941C-A3A410AC7AEB}" type="sibTrans" cxnId="{BC4202AF-ED7B-4E6B-A539-4D852091C998}">
      <dgm:prSet/>
      <dgm:spPr/>
      <dgm:t>
        <a:bodyPr/>
        <a:lstStyle/>
        <a:p>
          <a:endParaRPr lang="ru-RU"/>
        </a:p>
      </dgm:t>
    </dgm:pt>
    <dgm:pt modelId="{69DADE0C-2E9A-4D89-8F9B-6DD58B7F83D1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-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-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 км 142+000 - км 155+000; км 155+000 – км 165+100; км 105+000 - км 115+000;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2E09AABB-BD86-4743-87D7-7179A653769F}" type="parTrans" cxnId="{29734B20-7E08-4D1E-AC77-1093876B9104}">
      <dgm:prSet/>
      <dgm:spPr/>
      <dgm:t>
        <a:bodyPr/>
        <a:lstStyle/>
        <a:p>
          <a:endParaRPr lang="ru-RU"/>
        </a:p>
      </dgm:t>
    </dgm:pt>
    <dgm:pt modelId="{6FDA398F-D5B7-4436-A87E-4F06D45C518D}" type="sibTrans" cxnId="{29734B20-7E08-4D1E-AC77-1093876B9104}">
      <dgm:prSet/>
      <dgm:spPr/>
      <dgm:t>
        <a:bodyPr/>
        <a:lstStyle/>
        <a:p>
          <a:endParaRPr lang="ru-RU"/>
        </a:p>
      </dgm:t>
    </dgm:pt>
    <dgm:pt modelId="{76E23B4E-6DE9-4E6D-BA15-B228C2B70920}">
      <dgm:prSet custT="1"/>
      <dgm:spPr/>
      <dgm:t>
        <a:bodyPr/>
        <a:lstStyle/>
        <a:p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ADECFAD3-8D04-434E-AFB9-BF724A29FB87}" type="parTrans" cxnId="{820AD720-EEA0-4B70-9517-775CFDE6C492}">
      <dgm:prSet/>
      <dgm:spPr/>
      <dgm:t>
        <a:bodyPr/>
        <a:lstStyle/>
        <a:p>
          <a:endParaRPr lang="ru-RU"/>
        </a:p>
      </dgm:t>
    </dgm:pt>
    <dgm:pt modelId="{195F4D49-1227-440F-B448-5D9A3E45847C}" type="sibTrans" cxnId="{820AD720-EEA0-4B70-9517-775CFDE6C492}">
      <dgm:prSet/>
      <dgm:spPr/>
      <dgm:t>
        <a:bodyPr/>
        <a:lstStyle/>
        <a:p>
          <a:endParaRPr lang="ru-RU"/>
        </a:p>
      </dgm:t>
    </dgm:pt>
    <dgm:pt modelId="{951F8ED7-2637-496B-9D22-15A9D5416EA1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г. Ханты-Мансийск -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Талинка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км 44+300 - км 69+300;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998B0300-45B9-40D1-B052-64F4289AEEFA}" type="parTrans" cxnId="{1EFA33BD-E8A6-4A2F-9CD5-39B3AF80EEA8}">
      <dgm:prSet/>
      <dgm:spPr/>
      <dgm:t>
        <a:bodyPr/>
        <a:lstStyle/>
        <a:p>
          <a:endParaRPr lang="ru-RU"/>
        </a:p>
      </dgm:t>
    </dgm:pt>
    <dgm:pt modelId="{FABD2BA7-0E89-49DF-9CA8-ACDFF76C8340}" type="sibTrans" cxnId="{1EFA33BD-E8A6-4A2F-9CD5-39B3AF80EEA8}">
      <dgm:prSet/>
      <dgm:spPr/>
      <dgm:t>
        <a:bodyPr/>
        <a:lstStyle/>
        <a:p>
          <a:endParaRPr lang="ru-RU"/>
        </a:p>
      </dgm:t>
    </dgm:pt>
    <dgm:pt modelId="{7BD7B8BD-5344-4EDF-8F2A-8625360E7DD7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пгт. Талинка – Советский, км 203+105 – км 220+475;</a:t>
          </a:r>
        </a:p>
      </dgm:t>
    </dgm:pt>
    <dgm:pt modelId="{B3D69B22-18DD-4022-A631-BCE29BB0B2CA}" type="parTrans" cxnId="{AC2BD56C-9D5F-42FC-92AC-39DA51381902}">
      <dgm:prSet/>
      <dgm:spPr/>
      <dgm:t>
        <a:bodyPr/>
        <a:lstStyle/>
        <a:p>
          <a:endParaRPr lang="ru-RU"/>
        </a:p>
      </dgm:t>
    </dgm:pt>
    <dgm:pt modelId="{3E398D00-4B15-482C-BEAF-649F72C498A8}" type="sibTrans" cxnId="{AC2BD56C-9D5F-42FC-92AC-39DA51381902}">
      <dgm:prSet/>
      <dgm:spPr/>
      <dgm:t>
        <a:bodyPr/>
        <a:lstStyle/>
        <a:p>
          <a:endParaRPr lang="ru-RU"/>
        </a:p>
      </dgm:t>
    </dgm:pt>
    <dgm:pt modelId="{4F1B500A-383D-4A7C-9DD0-1ED9FF2868E8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г. Нефтеюганск – г. Сургут, км 38+295 – км 48+291;</a:t>
          </a:r>
        </a:p>
      </dgm:t>
    </dgm:pt>
    <dgm:pt modelId="{6F35E438-B741-4A40-AD99-75BFDA163684}" type="parTrans" cxnId="{71AB67C1-B281-44C9-ABE7-24E27C934A04}">
      <dgm:prSet/>
      <dgm:spPr/>
      <dgm:t>
        <a:bodyPr/>
        <a:lstStyle/>
        <a:p>
          <a:endParaRPr lang="ru-RU"/>
        </a:p>
      </dgm:t>
    </dgm:pt>
    <dgm:pt modelId="{A2549543-3560-4299-8424-2ADC9106ACFA}" type="sibTrans" cxnId="{71AB67C1-B281-44C9-ABE7-24E27C934A04}">
      <dgm:prSet/>
      <dgm:spPr/>
      <dgm:t>
        <a:bodyPr/>
        <a:lstStyle/>
        <a:p>
          <a:endParaRPr lang="ru-RU"/>
        </a:p>
      </dgm:t>
    </dgm:pt>
    <dgm:pt modelId="{F9B402E9-7121-4A39-92EE-E9A3E9A72FD6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ст. Устье – Аха – г. Урай, км 184+100 – км 199+000;</a:t>
          </a:r>
        </a:p>
      </dgm:t>
    </dgm:pt>
    <dgm:pt modelId="{111108C2-122D-433C-A46B-84994C6E2A2A}" type="parTrans" cxnId="{5357AD20-4CCA-48B9-9D05-F5F0D6DFF119}">
      <dgm:prSet/>
      <dgm:spPr/>
      <dgm:t>
        <a:bodyPr/>
        <a:lstStyle/>
        <a:p>
          <a:endParaRPr lang="ru-RU"/>
        </a:p>
      </dgm:t>
    </dgm:pt>
    <dgm:pt modelId="{9BDDB713-595D-44C1-B41B-41C6FE2A1C15}" type="sibTrans" cxnId="{5357AD20-4CCA-48B9-9D05-F5F0D6DFF119}">
      <dgm:prSet/>
      <dgm:spPr/>
      <dgm:t>
        <a:bodyPr/>
        <a:lstStyle/>
        <a:p>
          <a:endParaRPr lang="ru-RU"/>
        </a:p>
      </dgm:t>
    </dgm:pt>
    <dgm:pt modelId="{AA5DBAD9-1C63-4DE9-99D2-29C64E4349E7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мост </a:t>
          </a:r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через р. Обь в районе г. Сургута км 48+291 – км 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51+097</a:t>
          </a:r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, км 53+207 – км 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59+257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5E4FF542-B6E6-4EEC-9050-FE68CDA29C9D}" type="parTrans" cxnId="{D731C60A-E5BA-4F9C-B2B5-844CDB546D12}">
      <dgm:prSet/>
      <dgm:spPr/>
      <dgm:t>
        <a:bodyPr/>
        <a:lstStyle/>
        <a:p>
          <a:endParaRPr lang="ru-RU"/>
        </a:p>
      </dgm:t>
    </dgm:pt>
    <dgm:pt modelId="{D352F8CA-CCFE-48B5-8087-BFEE78CCCE6E}" type="sibTrans" cxnId="{D731C60A-E5BA-4F9C-B2B5-844CDB546D12}">
      <dgm:prSet/>
      <dgm:spPr/>
      <dgm:t>
        <a:bodyPr/>
        <a:lstStyle/>
        <a:p>
          <a:endParaRPr lang="ru-RU"/>
        </a:p>
      </dgm:t>
    </dgm:pt>
    <dgm:pt modelId="{C8B5EACD-CFA4-460F-9FE8-290AE0CBB176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мост через р. Крестьянка, км 19+000 а/д Нягань – Приобье;</a:t>
          </a:r>
        </a:p>
      </dgm:t>
    </dgm:pt>
    <dgm:pt modelId="{84BD8861-3135-4B29-8B2D-74BCDAF9E44D}" type="parTrans" cxnId="{B59C5B4C-AE21-48FE-B131-929F17A9F6BA}">
      <dgm:prSet/>
      <dgm:spPr/>
      <dgm:t>
        <a:bodyPr/>
        <a:lstStyle/>
        <a:p>
          <a:endParaRPr lang="ru-RU"/>
        </a:p>
      </dgm:t>
    </dgm:pt>
    <dgm:pt modelId="{7E913496-E0C4-404A-A32A-0A8E939C6D1F}" type="sibTrans" cxnId="{B59C5B4C-AE21-48FE-B131-929F17A9F6BA}">
      <dgm:prSet/>
      <dgm:spPr/>
      <dgm:t>
        <a:bodyPr/>
        <a:lstStyle/>
        <a:p>
          <a:endParaRPr lang="ru-RU"/>
        </a:p>
      </dgm:t>
    </dgm:pt>
    <dgm:pt modelId="{12325E07-EBD6-4193-B710-F2193B7DF4F3}">
      <dgm:prSet custT="1"/>
      <dgm:spPr/>
      <dgm:t>
        <a:bodyPr/>
        <a:lstStyle/>
        <a:p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- г. Нефтеюганск – Мамонтово на участках км 697+000 – км 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699+000</a:t>
          </a:r>
          <a:r>
            <a:rPr lang="ru-RU" sz="1000" dirty="0">
              <a:solidFill>
                <a:srgbClr val="002060"/>
              </a:solidFill>
              <a:latin typeface="Franklin Gothic Medium" panose="020B0603020102020204" pitchFamily="34" charset="0"/>
            </a:rPr>
            <a:t>, км 703+000 – км 712+000</a:t>
          </a:r>
        </a:p>
      </dgm:t>
    </dgm:pt>
    <dgm:pt modelId="{367065C4-E989-43D3-9D12-43195504F2B3}" type="parTrans" cxnId="{8EDD6DBD-1659-4EAB-AD49-81CA8E10D4DC}">
      <dgm:prSet/>
      <dgm:spPr/>
      <dgm:t>
        <a:bodyPr/>
        <a:lstStyle/>
        <a:p>
          <a:endParaRPr lang="ru-RU"/>
        </a:p>
      </dgm:t>
    </dgm:pt>
    <dgm:pt modelId="{1AA175E8-2065-4CA7-93C9-0D726BADF3B4}" type="sibTrans" cxnId="{8EDD6DBD-1659-4EAB-AD49-81CA8E10D4DC}">
      <dgm:prSet/>
      <dgm:spPr/>
      <dgm:t>
        <a:bodyPr/>
        <a:lstStyle/>
        <a:p>
          <a:endParaRPr lang="ru-RU"/>
        </a:p>
      </dgm:t>
    </dgm:pt>
    <dgm:pt modelId="{0D655D9B-9F75-41CF-AA9B-041112EBDD0F}">
      <dgm:prSet custT="1"/>
      <dgm:spPr/>
      <dgm:t>
        <a:bodyPr/>
        <a:lstStyle/>
        <a:p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Объездная автомобильная дорога г. Сургута (Объездная автомобильная дорога 1 «З», VII пусковой комплекс, съезд на улицу Геологическую).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;</a:t>
          </a:r>
        </a:p>
      </dgm:t>
    </dgm:pt>
    <dgm:pt modelId="{5820C0FF-9106-42BA-8A88-618AAD1BCC39}" type="parTrans" cxnId="{CBB0CA58-5A47-490A-9BCD-EC5099459A8E}">
      <dgm:prSet/>
      <dgm:spPr/>
      <dgm:t>
        <a:bodyPr/>
        <a:lstStyle/>
        <a:p>
          <a:endParaRPr lang="ru-RU"/>
        </a:p>
      </dgm:t>
    </dgm:pt>
    <dgm:pt modelId="{CE4884E1-4BE3-4EF6-BA03-1E3FEAD70CE9}" type="sibTrans" cxnId="{CBB0CA58-5A47-490A-9BCD-EC5099459A8E}">
      <dgm:prSet/>
      <dgm:spPr/>
      <dgm:t>
        <a:bodyPr/>
        <a:lstStyle/>
        <a:p>
          <a:endParaRPr lang="ru-RU"/>
        </a:p>
      </dgm:t>
    </dgm:pt>
    <dgm:pt modelId="{16AD095B-A502-4061-87BA-C400ADEA1B77}">
      <dgm:prSet custT="1"/>
      <dgm:spPr/>
      <dgm:t>
        <a:bodyPr/>
        <a:lstStyle/>
        <a:p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Улица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Нововартовская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от улицы Героев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Самотлора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до улицы Летней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г.Нижневартовска</a:t>
          </a:r>
          <a:endParaRPr lang="ru-RU" sz="1000" dirty="0" smtClean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0BDCE5D8-6755-4896-A285-84DF251EA847}" type="parTrans" cxnId="{B1A7A8B8-DDA6-48D4-9170-585D1B0A1C04}">
      <dgm:prSet/>
      <dgm:spPr/>
      <dgm:t>
        <a:bodyPr/>
        <a:lstStyle/>
        <a:p>
          <a:endParaRPr lang="ru-RU"/>
        </a:p>
      </dgm:t>
    </dgm:pt>
    <dgm:pt modelId="{9219F87A-E72E-4CA7-9604-92A21D754512}" type="sibTrans" cxnId="{B1A7A8B8-DDA6-48D4-9170-585D1B0A1C04}">
      <dgm:prSet/>
      <dgm:spPr/>
      <dgm:t>
        <a:bodyPr/>
        <a:lstStyle/>
        <a:p>
          <a:endParaRPr lang="ru-RU"/>
        </a:p>
      </dgm:t>
    </dgm:pt>
    <dgm:pt modelId="{FEF8F746-A9C5-4349-B130-7F19A45FBBEB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1,97 км выполнены работы по строительству объекта «Улично-дорожная сеть микрорайона «Береговая зона» 1 этап в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г.Ханты-Мансийске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AB8EBDA3-3895-499B-B154-47DBF37C73B4}" type="parTrans" cxnId="{0B017A91-418C-4CC5-96FA-CACD6AB572E7}">
      <dgm:prSet/>
      <dgm:spPr/>
    </dgm:pt>
    <dgm:pt modelId="{5B5960B7-5B3E-4872-BDD0-09C78726A6F6}" type="sibTrans" cxnId="{0B017A91-418C-4CC5-96FA-CACD6AB572E7}">
      <dgm:prSet/>
      <dgm:spPr/>
    </dgm:pt>
    <dgm:pt modelId="{7797DD66-53E5-4E90-B247-2CE125924804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реконструкции участка км 21 - км 33 (СМР)</a:t>
          </a: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3431532D-4058-4CEA-A085-914EE774867A}" type="parTrans" cxnId="{9E44B5D9-246A-447D-BB28-DED3CD636FAC}">
      <dgm:prSet/>
      <dgm:spPr/>
    </dgm:pt>
    <dgm:pt modelId="{3219113C-0170-4D84-ADE8-B5E71B6A986A}" type="sibTrans" cxnId="{9E44B5D9-246A-447D-BB28-DED3CD636FAC}">
      <dgm:prSet/>
      <dgm:spPr/>
    </dgm:pt>
    <dgm:pt modelId="{D6783877-DC89-45E7-A5C4-DCD666694ADF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000" u="sng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Разработка ПИР:</a:t>
          </a:r>
          <a:endParaRPr lang="ru-RU" sz="1000" u="sng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7B80D76C-F17A-4180-8082-6F09F509D076}" type="parTrans" cxnId="{9BB591A9-0E10-499C-AEAB-9ADE90A6D655}">
      <dgm:prSet/>
      <dgm:spPr/>
    </dgm:pt>
    <dgm:pt modelId="{5F0FDBD8-6C13-4834-8FB9-5CAD739A017C}" type="sibTrans" cxnId="{9BB591A9-0E10-499C-AEAB-9ADE90A6D655}">
      <dgm:prSet/>
      <dgm:spPr/>
    </dgm:pt>
    <dgm:pt modelId="{7A11671E-B555-402F-84E5-7ED578F37E7B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endParaRPr lang="ru-RU" sz="1000" dirty="0">
            <a:solidFill>
              <a:srgbClr val="002060"/>
            </a:solidFill>
            <a:latin typeface="Franklin Gothic Medium" panose="020B0603020102020204" pitchFamily="34" charset="0"/>
          </a:endParaRPr>
        </a:p>
      </dgm:t>
    </dgm:pt>
    <dgm:pt modelId="{81F6A772-F4DE-413C-A4A3-82F228105AA0}" type="parTrans" cxnId="{0481B0A5-F131-44B3-9CAB-EE859EC2CA1D}">
      <dgm:prSet/>
      <dgm:spPr/>
    </dgm:pt>
    <dgm:pt modelId="{A017F525-1A10-4525-A975-6305AB96886D}" type="sibTrans" cxnId="{0481B0A5-F131-44B3-9CAB-EE859EC2CA1D}">
      <dgm:prSet/>
      <dgm:spPr/>
    </dgm:pt>
    <dgm:pt modelId="{C72D85D5-27AE-487F-AB2D-E6FEE52D5AC1}" type="pres">
      <dgm:prSet presAssocID="{1ED7803E-FDCD-4C89-A19A-DF7258581666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D1E8EF-81FE-489F-B0C9-EA0CC163B16D}" type="pres">
      <dgm:prSet presAssocID="{1ED7803E-FDCD-4C89-A19A-DF7258581666}" presName="outerBox" presStyleCnt="0"/>
      <dgm:spPr/>
    </dgm:pt>
    <dgm:pt modelId="{6E20B3B9-5E1A-4534-A151-DB5AAA1FB85D}" type="pres">
      <dgm:prSet presAssocID="{1ED7803E-FDCD-4C89-A19A-DF7258581666}" presName="outerBoxParent" presStyleLbl="node1" presStyleIdx="0" presStyleCnt="1" custLinFactNeighborX="-806"/>
      <dgm:spPr/>
      <dgm:t>
        <a:bodyPr/>
        <a:lstStyle/>
        <a:p>
          <a:endParaRPr lang="ru-RU"/>
        </a:p>
      </dgm:t>
    </dgm:pt>
    <dgm:pt modelId="{5F03B217-9214-472A-9CBD-17C31439DE22}" type="pres">
      <dgm:prSet presAssocID="{1ED7803E-FDCD-4C89-A19A-DF7258581666}" presName="outerBoxChildren" presStyleCnt="0"/>
      <dgm:spPr/>
    </dgm:pt>
    <dgm:pt modelId="{7D122EC4-6607-4303-B6EF-553320695FCC}" type="pres">
      <dgm:prSet presAssocID="{9DD88F5F-E9F3-4CD9-B1E2-0272C6FDA347}" presName="oChild" presStyleLbl="fgAcc1" presStyleIdx="0" presStyleCnt="5" custScaleX="133482" custScaleY="202211" custLinFactX="-5909" custLinFactNeighborX="-100000" custLinFactNeighborY="-3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60176-2EDA-4811-98A9-11D08B21E018}" type="pres">
      <dgm:prSet presAssocID="{BB4ECFEB-F571-44AC-BA74-77836D839AB5}" presName="outerSibTrans" presStyleCnt="0"/>
      <dgm:spPr/>
    </dgm:pt>
    <dgm:pt modelId="{69957596-17FF-4A27-9EC4-5331E47C894C}" type="pres">
      <dgm:prSet presAssocID="{2A45B671-9CBD-4810-A21F-FBF079BA8E22}" presName="oChild" presStyleLbl="fgAcc1" presStyleIdx="1" presStyleCnt="5" custScaleX="110874" custScaleY="202211" custLinFactX="-2904" custLinFactNeighborX="-100000" custLinFactNeighborY="-32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C2919-48D8-4350-BA89-781E90E18C8A}" type="pres">
      <dgm:prSet presAssocID="{4BD5EDD4-C63C-41D9-B061-CA283506CCD8}" presName="outerSibTrans" presStyleCnt="0"/>
      <dgm:spPr/>
    </dgm:pt>
    <dgm:pt modelId="{1048B368-46D0-4135-80E1-B11F1F7AC16F}" type="pres">
      <dgm:prSet presAssocID="{38C034F8-4113-4ADD-9805-4E2B605A1CE0}" presName="oChild" presStyleLbl="fgAcc1" presStyleIdx="2" presStyleCnt="5" custScaleX="162158" custScaleY="202211" custLinFactX="1548" custLinFactNeighborX="100000" custLinFactNeighborY="-3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8FE70-B8C6-4BC8-86FF-11FACF9DDF93}" type="pres">
      <dgm:prSet presAssocID="{ADC77D01-13D7-4A03-B0D8-F75AAC0AE329}" presName="outerSibTrans" presStyleCnt="0"/>
      <dgm:spPr/>
    </dgm:pt>
    <dgm:pt modelId="{138DC0D4-3A43-4015-8FFC-EC564F585120}" type="pres">
      <dgm:prSet presAssocID="{D99F382C-590E-4EC6-8497-976A7C10766C}" presName="oChild" presStyleLbl="fgAcc1" presStyleIdx="3" presStyleCnt="5" custScaleY="202211" custLinFactX="2114" custLinFactNeighborX="100000" custLinFactNeighborY="-3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7B74C-10A7-4CFF-A7A3-7F680D9E8661}" type="pres">
      <dgm:prSet presAssocID="{1BDBF104-16B5-42FF-A48B-292CE498FB7C}" presName="outerSibTrans" presStyleCnt="0"/>
      <dgm:spPr/>
    </dgm:pt>
    <dgm:pt modelId="{99D95A25-884F-411C-BF9F-70B375CA8F28}" type="pres">
      <dgm:prSet presAssocID="{CD78EE55-DBD0-43ED-AEAC-9349DE930DC5}" presName="oChild" presStyleLbl="fgAcc1" presStyleIdx="4" presStyleCnt="5" custScaleX="113990" custScaleY="202211" custLinFactX="4341" custLinFactNeighborX="100000" custLinFactNeighborY="-3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F46DFF-41D1-4F87-A464-48CA1FA39867}" type="presOf" srcId="{7A11671E-B555-402F-84E5-7ED578F37E7B}" destId="{7D122EC4-6607-4303-B6EF-553320695FCC}" srcOrd="0" destOrd="2" presId="urn:microsoft.com/office/officeart/2005/8/layout/target2"/>
    <dgm:cxn modelId="{20DD7E92-3C62-400C-AB69-75F24F69C688}" srcId="{38C034F8-4113-4ADD-9805-4E2B605A1CE0}" destId="{2294A38F-4829-413B-9EB5-4AA7AEDF5D8B}" srcOrd="0" destOrd="0" parTransId="{A9810041-5E61-4E2E-B834-4D9A24638C1A}" sibTransId="{E2ACE842-9733-485B-9E1F-B664909351B6}"/>
    <dgm:cxn modelId="{DFDEE43D-67E0-4577-A469-109F701A2048}" srcId="{18E0D9B6-2097-43FF-9E2F-A7778232729C}" destId="{CD78EE55-DBD0-43ED-AEAC-9349DE930DC5}" srcOrd="4" destOrd="0" parTransId="{74DC0119-4E0E-44BB-B700-E4F7C9020D1B}" sibTransId="{A1B9C36D-5842-45B9-88EA-40A5532EF69F}"/>
    <dgm:cxn modelId="{42F7D28E-24CC-4392-BBB2-BDFC5728A7F7}" type="presOf" srcId="{12325E07-EBD6-4193-B710-F2193B7DF4F3}" destId="{1048B368-46D0-4135-80E1-B11F1F7AC16F}" srcOrd="0" destOrd="14" presId="urn:microsoft.com/office/officeart/2005/8/layout/target2"/>
    <dgm:cxn modelId="{EB06211D-4B85-4FA2-812A-B24C333D4D21}" srcId="{9DD88F5F-E9F3-4CD9-B1E2-0272C6FDA347}" destId="{2EDFCFA7-F7A1-468D-9DC7-478A6967208E}" srcOrd="5" destOrd="0" parTransId="{047AC7DE-80B1-4419-B5C1-DC77E972D9D6}" sibTransId="{2EE83438-508C-4587-8A00-B3A332FA69EB}"/>
    <dgm:cxn modelId="{5357AD20-4CCA-48B9-9D05-F5F0D6DFF119}" srcId="{38C034F8-4113-4ADD-9805-4E2B605A1CE0}" destId="{F9B402E9-7121-4A39-92EE-E9A3E9A72FD6}" srcOrd="10" destOrd="0" parTransId="{111108C2-122D-433C-A46B-84994C6E2A2A}" sibTransId="{9BDDB713-595D-44C1-B41B-41C6FE2A1C15}"/>
    <dgm:cxn modelId="{0B017A91-418C-4CC5-96FA-CACD6AB572E7}" srcId="{CD78EE55-DBD0-43ED-AEAC-9349DE930DC5}" destId="{FEF8F746-A9C5-4349-B130-7F19A45FBBEB}" srcOrd="2" destOrd="0" parTransId="{AB8EBDA3-3895-499B-B154-47DBF37C73B4}" sibTransId="{5B5960B7-5B3E-4872-BDD0-09C78726A6F6}"/>
    <dgm:cxn modelId="{F34E7F84-66FA-4A6E-9FC1-952A76B6704A}" type="presOf" srcId="{D6783877-DC89-45E7-A5C4-DCD666694ADF}" destId="{7D122EC4-6607-4303-B6EF-553320695FCC}" srcOrd="0" destOrd="3" presId="urn:microsoft.com/office/officeart/2005/8/layout/target2"/>
    <dgm:cxn modelId="{8A28CB56-9DCA-4239-BA21-BC0E9B4C1D18}" type="presOf" srcId="{18E0D9B6-2097-43FF-9E2F-A7778232729C}" destId="{6E20B3B9-5E1A-4534-A151-DB5AAA1FB85D}" srcOrd="0" destOrd="0" presId="urn:microsoft.com/office/officeart/2005/8/layout/target2"/>
    <dgm:cxn modelId="{0F7C7A80-3550-455A-B1D1-5F265C9CF81E}" type="presOf" srcId="{C8B5EACD-CFA4-460F-9FE8-290AE0CBB176}" destId="{1048B368-46D0-4135-80E1-B11F1F7AC16F}" srcOrd="0" destOrd="13" presId="urn:microsoft.com/office/officeart/2005/8/layout/target2"/>
    <dgm:cxn modelId="{7C38A2CF-ADF2-4930-BAFA-39D5C62BD600}" srcId="{D99F382C-590E-4EC6-8497-976A7C10766C}" destId="{7957AB72-C308-494E-BEA2-FB448D077B99}" srcOrd="0" destOrd="0" parTransId="{77A86440-AED5-498B-9436-117C54F38DE3}" sibTransId="{1B8EDF13-227C-4E37-8FAB-2588B66D2592}"/>
    <dgm:cxn modelId="{CCA9D517-4823-4FB6-9DAB-BE6DDCF56C40}" type="presOf" srcId="{EB11F13D-002B-4D6D-963B-09FF3EE33D81}" destId="{7D122EC4-6607-4303-B6EF-553320695FCC}" srcOrd="0" destOrd="7" presId="urn:microsoft.com/office/officeart/2005/8/layout/target2"/>
    <dgm:cxn modelId="{C8A2ADFB-B896-41E6-931E-B99C7EB1E150}" srcId="{1ED7803E-FDCD-4C89-A19A-DF7258581666}" destId="{18E0D9B6-2097-43FF-9E2F-A7778232729C}" srcOrd="0" destOrd="0" parTransId="{9F882BA1-2D01-4D9F-95C0-6DCFD1DFC576}" sibTransId="{2EE7A5FE-854E-44E7-AA99-5A67C40BEC39}"/>
    <dgm:cxn modelId="{26088C92-3FE5-4D58-B89B-8070C2308888}" type="presOf" srcId="{3ADEF47F-9DB8-4828-9447-5DA1DDC1B4E6}" destId="{69957596-17FF-4A27-9EC4-5331E47C894C}" srcOrd="0" destOrd="2" presId="urn:microsoft.com/office/officeart/2005/8/layout/target2"/>
    <dgm:cxn modelId="{095445FE-5B3A-46B4-A2FB-F61FBA6AC5D3}" type="presOf" srcId="{E2DEAA03-A349-4D38-8AF4-5092E3948364}" destId="{99D95A25-884F-411C-BF9F-70B375CA8F28}" srcOrd="0" destOrd="1" presId="urn:microsoft.com/office/officeart/2005/8/layout/target2"/>
    <dgm:cxn modelId="{D7733A42-2231-43B7-9536-DFA3F6E6CCCC}" type="presOf" srcId="{76E23B4E-6DE9-4E6D-BA15-B228C2B70920}" destId="{1048B368-46D0-4135-80E1-B11F1F7AC16F}" srcOrd="0" destOrd="15" presId="urn:microsoft.com/office/officeart/2005/8/layout/target2"/>
    <dgm:cxn modelId="{25049192-9E3E-430E-8B3B-A5CB6AE33920}" srcId="{18E0D9B6-2097-43FF-9E2F-A7778232729C}" destId="{9DD88F5F-E9F3-4CD9-B1E2-0272C6FDA347}" srcOrd="0" destOrd="0" parTransId="{97E8F7D5-7869-4A34-B779-F4EFE72A7054}" sibTransId="{BB4ECFEB-F571-44AC-BA74-77836D839AB5}"/>
    <dgm:cxn modelId="{1B0A0CC1-3D01-428B-82DB-F75A1E054904}" type="presOf" srcId="{5B5A2DD8-0D6F-4770-AF15-0346197580C0}" destId="{99D95A25-884F-411C-BF9F-70B375CA8F28}" srcOrd="0" destOrd="2" presId="urn:microsoft.com/office/officeart/2005/8/layout/target2"/>
    <dgm:cxn modelId="{DC9B156A-078E-4706-8523-CBDFE1ADA688}" srcId="{9DD88F5F-E9F3-4CD9-B1E2-0272C6FDA347}" destId="{B223E26D-8A8E-4CB1-A59A-60A52DBFB6E4}" srcOrd="7" destOrd="0" parTransId="{0A01B25F-AB8D-4F2E-94E7-E3ADA3E9CC7F}" sibTransId="{BEE9CA72-11D5-4CE0-87C7-81F4C8A417A4}"/>
    <dgm:cxn modelId="{71AB67C1-B281-44C9-ABE7-24E27C934A04}" srcId="{38C034F8-4113-4ADD-9805-4E2B605A1CE0}" destId="{4F1B500A-383D-4A7C-9DD0-1ED9FF2868E8}" srcOrd="9" destOrd="0" parTransId="{6F35E438-B741-4A40-AD99-75BFDA163684}" sibTransId="{A2549543-3560-4299-8424-2ADC9106ACFA}"/>
    <dgm:cxn modelId="{7317D3CE-BF23-43E6-A92E-B3EE5216BA44}" srcId="{9DD88F5F-E9F3-4CD9-B1E2-0272C6FDA347}" destId="{FCB0C212-015E-48E7-A83D-392B48B7FE5F}" srcOrd="4" destOrd="0" parTransId="{E4B2ACFB-BF76-4826-8A16-FC42C0B9F54E}" sibTransId="{785A544C-0DF6-4952-96DF-8CE46F46FC2F}"/>
    <dgm:cxn modelId="{6BAA4FC9-DD78-4DF4-974E-97D65C2031B2}" type="presOf" srcId="{16AD095B-A502-4061-87BA-C400ADEA1B77}" destId="{138DC0D4-3A43-4015-8FFC-EC564F585120}" srcOrd="0" destOrd="3" presId="urn:microsoft.com/office/officeart/2005/8/layout/target2"/>
    <dgm:cxn modelId="{1154A7DD-DA22-417D-B16E-2F021F15DBDA}" type="presOf" srcId="{2294A38F-4829-413B-9EB5-4AA7AEDF5D8B}" destId="{1048B368-46D0-4135-80E1-B11F1F7AC16F}" srcOrd="0" destOrd="1" presId="urn:microsoft.com/office/officeart/2005/8/layout/target2"/>
    <dgm:cxn modelId="{5E2D0682-2BAF-479B-974B-70E1CB0A599B}" type="presOf" srcId="{28C12EED-4E60-4B4A-8D35-4B3ACFCB665F}" destId="{69957596-17FF-4A27-9EC4-5331E47C894C}" srcOrd="0" destOrd="5" presId="urn:microsoft.com/office/officeart/2005/8/layout/target2"/>
    <dgm:cxn modelId="{5A16F7AD-6F14-4F80-8644-387BFE2781CC}" type="presOf" srcId="{B6852034-9C2C-43D2-B14E-915EBC3243BF}" destId="{7D122EC4-6607-4303-B6EF-553320695FCC}" srcOrd="0" destOrd="4" presId="urn:microsoft.com/office/officeart/2005/8/layout/target2"/>
    <dgm:cxn modelId="{8F3CDAA9-C731-4D01-90F6-6B5D885A6753}" type="presOf" srcId="{7957AB72-C308-494E-BEA2-FB448D077B99}" destId="{138DC0D4-3A43-4015-8FFC-EC564F585120}" srcOrd="0" destOrd="1" presId="urn:microsoft.com/office/officeart/2005/8/layout/target2"/>
    <dgm:cxn modelId="{D731C60A-E5BA-4F9C-B2B5-844CDB546D12}" srcId="{38C034F8-4113-4ADD-9805-4E2B605A1CE0}" destId="{AA5DBAD9-1C63-4DE9-99D2-29C64E4349E7}" srcOrd="11" destOrd="0" parTransId="{5E4FF542-B6E6-4EEC-9050-FE68CDA29C9D}" sibTransId="{D352F8CA-CCFE-48B5-8087-BFEE78CCCE6E}"/>
    <dgm:cxn modelId="{7408389D-3328-4D51-812F-EB99045CB5F2}" type="presOf" srcId="{9A6C913C-A9FD-496E-A3A4-98E150205365}" destId="{1048B368-46D0-4135-80E1-B11F1F7AC16F}" srcOrd="0" destOrd="4" presId="urn:microsoft.com/office/officeart/2005/8/layout/target2"/>
    <dgm:cxn modelId="{B1A7A8B8-DDA6-48D4-9170-585D1B0A1C04}" srcId="{D99F382C-590E-4EC6-8497-976A7C10766C}" destId="{16AD095B-A502-4061-87BA-C400ADEA1B77}" srcOrd="2" destOrd="0" parTransId="{0BDCE5D8-6755-4896-A285-84DF251EA847}" sibTransId="{9219F87A-E72E-4CA7-9604-92A21D754512}"/>
    <dgm:cxn modelId="{1FFB5B69-3CE1-4AA7-8535-8708DDE9DE3E}" type="presOf" srcId="{3757BB79-E6C0-4AE0-8ADA-F4C533F7563D}" destId="{1048B368-46D0-4135-80E1-B11F1F7AC16F}" srcOrd="0" destOrd="2" presId="urn:microsoft.com/office/officeart/2005/8/layout/target2"/>
    <dgm:cxn modelId="{214C48DC-8926-4B3F-86A0-B19C1F2EB8E8}" srcId="{38C034F8-4113-4ADD-9805-4E2B605A1CE0}" destId="{DA7E7AAD-9332-4F6D-A495-E2E9E74092E4}" srcOrd="2" destOrd="0" parTransId="{DA21D708-4918-4659-B596-969428890B7F}" sibTransId="{4FD55AA1-A11A-48A6-A10B-69B41B37E340}"/>
    <dgm:cxn modelId="{E213EF66-4F4A-4959-9B5A-9545B97F806B}" srcId="{9DD88F5F-E9F3-4CD9-B1E2-0272C6FDA347}" destId="{EB11F13D-002B-4D6D-963B-09FF3EE33D81}" srcOrd="6" destOrd="0" parTransId="{B22B2CA6-88E9-4C05-8AB5-57D228FD3F08}" sibTransId="{BA7CD696-2A3A-4238-9A49-81EFC84C63A3}"/>
    <dgm:cxn modelId="{25432536-BF75-450C-9F17-D0601584DBBD}" type="presOf" srcId="{38C034F8-4113-4ADD-9805-4E2B605A1CE0}" destId="{1048B368-46D0-4135-80E1-B11F1F7AC16F}" srcOrd="0" destOrd="0" presId="urn:microsoft.com/office/officeart/2005/8/layout/target2"/>
    <dgm:cxn modelId="{11E682CC-89D8-437F-88D5-FC0777170A72}" type="presOf" srcId="{7797DD66-53E5-4E90-B247-2CE125924804}" destId="{7D122EC4-6607-4303-B6EF-553320695FCC}" srcOrd="0" destOrd="1" presId="urn:microsoft.com/office/officeart/2005/8/layout/target2"/>
    <dgm:cxn modelId="{8EDD6DBD-1659-4EAB-AD49-81CA8E10D4DC}" srcId="{38C034F8-4113-4ADD-9805-4E2B605A1CE0}" destId="{12325E07-EBD6-4193-B710-F2193B7DF4F3}" srcOrd="13" destOrd="0" parTransId="{367065C4-E989-43D3-9D12-43195504F2B3}" sibTransId="{1AA175E8-2065-4CA7-93C9-0D726BADF3B4}"/>
    <dgm:cxn modelId="{14057B08-CCA9-470B-8ABA-91F15FB56E9F}" type="presOf" srcId="{4F1B500A-383D-4A7C-9DD0-1ED9FF2868E8}" destId="{1048B368-46D0-4135-80E1-B11F1F7AC16F}" srcOrd="0" destOrd="10" presId="urn:microsoft.com/office/officeart/2005/8/layout/target2"/>
    <dgm:cxn modelId="{4B53D29E-21F8-4843-8B59-D685F64AFB9E}" srcId="{2A45B671-9CBD-4810-A21F-FBF079BA8E22}" destId="{28C12EED-4E60-4B4A-8D35-4B3ACFCB665F}" srcOrd="4" destOrd="0" parTransId="{612BC3C2-05DF-4A9D-9071-8398F7925BEF}" sibTransId="{8D6116AA-3661-4F8A-A0EB-6981F2F1C5AE}"/>
    <dgm:cxn modelId="{3B3F9759-61A5-42B3-841E-5780433DBA05}" type="presOf" srcId="{FCB0C212-015E-48E7-A83D-392B48B7FE5F}" destId="{7D122EC4-6607-4303-B6EF-553320695FCC}" srcOrd="0" destOrd="5" presId="urn:microsoft.com/office/officeart/2005/8/layout/target2"/>
    <dgm:cxn modelId="{7CC94E21-1BED-417E-95C2-0CE5714FBF9C}" srcId="{18E0D9B6-2097-43FF-9E2F-A7778232729C}" destId="{38C034F8-4113-4ADD-9805-4E2B605A1CE0}" srcOrd="2" destOrd="0" parTransId="{2BF4B7C7-78C4-4B22-B627-1234C7655456}" sibTransId="{ADC77D01-13D7-4A03-B0D8-F75AAC0AE329}"/>
    <dgm:cxn modelId="{B59C5B4C-AE21-48FE-B131-929F17A9F6BA}" srcId="{38C034F8-4113-4ADD-9805-4E2B605A1CE0}" destId="{C8B5EACD-CFA4-460F-9FE8-290AE0CBB176}" srcOrd="12" destOrd="0" parTransId="{84BD8861-3135-4B29-8B2D-74BCDAF9E44D}" sibTransId="{7E913496-E0C4-404A-A32A-0A8E939C6D1F}"/>
    <dgm:cxn modelId="{84663E51-48C1-4528-BFFE-0BD04A99897B}" type="presOf" srcId="{DA7E7AAD-9332-4F6D-A495-E2E9E74092E4}" destId="{1048B368-46D0-4135-80E1-B11F1F7AC16F}" srcOrd="0" destOrd="3" presId="urn:microsoft.com/office/officeart/2005/8/layout/target2"/>
    <dgm:cxn modelId="{AC2BD56C-9D5F-42FC-92AC-39DA51381902}" srcId="{38C034F8-4113-4ADD-9805-4E2B605A1CE0}" destId="{7BD7B8BD-5344-4EDF-8F2A-8625360E7DD7}" srcOrd="8" destOrd="0" parTransId="{B3D69B22-18DD-4022-A631-BCE29BB0B2CA}" sibTransId="{3E398D00-4B15-482C-BEAF-649F72C498A8}"/>
    <dgm:cxn modelId="{56FD7B13-164A-4DEB-B3AE-E7A861580DB1}" srcId="{38C034F8-4113-4ADD-9805-4E2B605A1CE0}" destId="{9A6C913C-A9FD-496E-A3A4-98E150205365}" srcOrd="3" destOrd="0" parTransId="{29E54754-7194-4033-B725-FEA3AB3F2070}" sibTransId="{E4BCFCC2-A21F-4488-8BB6-F0B42EA0FA02}"/>
    <dgm:cxn modelId="{C8806D94-221F-497F-B5E0-E677E06D4FDD}" srcId="{2A45B671-9CBD-4810-A21F-FBF079BA8E22}" destId="{3ADEF47F-9DB8-4828-9447-5DA1DDC1B4E6}" srcOrd="1" destOrd="0" parTransId="{B731E2A6-8D74-4022-AD21-359108FA89CD}" sibTransId="{C9340E83-6F9D-4BF7-BF38-C6D0BD42EACF}"/>
    <dgm:cxn modelId="{BE62E617-ECA3-4521-98C6-591E28AF650C}" type="presOf" srcId="{7BD7B8BD-5344-4EDF-8F2A-8625360E7DD7}" destId="{1048B368-46D0-4135-80E1-B11F1F7AC16F}" srcOrd="0" destOrd="9" presId="urn:microsoft.com/office/officeart/2005/8/layout/target2"/>
    <dgm:cxn modelId="{820AD720-EEA0-4B70-9517-775CFDE6C492}" srcId="{38C034F8-4113-4ADD-9805-4E2B605A1CE0}" destId="{76E23B4E-6DE9-4E6D-BA15-B228C2B70920}" srcOrd="14" destOrd="0" parTransId="{ADECFAD3-8D04-434E-AFB9-BF724A29FB87}" sibTransId="{195F4D49-1227-440F-B448-5D9A3E45847C}"/>
    <dgm:cxn modelId="{D0C3ACB4-5E19-48A4-96C8-D29076ED22D8}" srcId="{9DD88F5F-E9F3-4CD9-B1E2-0272C6FDA347}" destId="{B6852034-9C2C-43D2-B14E-915EBC3243BF}" srcOrd="3" destOrd="0" parTransId="{DCBC91DB-B286-4E7B-A30F-CFAED599821A}" sibTransId="{C1C585FD-CEEA-40E6-85A4-F50C802FEA63}"/>
    <dgm:cxn modelId="{E35D7537-3EAA-4B3F-B86E-51A7D54F9DE6}" type="presOf" srcId="{0D655D9B-9F75-41CF-AA9B-041112EBDD0F}" destId="{138DC0D4-3A43-4015-8FFC-EC564F585120}" srcOrd="0" destOrd="2" presId="urn:microsoft.com/office/officeart/2005/8/layout/target2"/>
    <dgm:cxn modelId="{D87BAE60-5F53-4F6A-B8D8-C82303F272DC}" srcId="{38C034F8-4113-4ADD-9805-4E2B605A1CE0}" destId="{9B1D9793-3FFF-4981-98AF-550C1CB3952B}" srcOrd="5" destOrd="0" parTransId="{758A86C8-8803-467A-B6E9-ADC2FBE31622}" sibTransId="{6B21AE13-E929-457D-9A54-E205194D74FB}"/>
    <dgm:cxn modelId="{065FF7C5-5B1B-47DF-8E15-04286ECE8C86}" type="presOf" srcId="{D99F382C-590E-4EC6-8497-976A7C10766C}" destId="{138DC0D4-3A43-4015-8FFC-EC564F585120}" srcOrd="0" destOrd="0" presId="urn:microsoft.com/office/officeart/2005/8/layout/target2"/>
    <dgm:cxn modelId="{2ABBCB5D-01CA-452E-86D3-FDA6586AD904}" type="presOf" srcId="{951F8ED7-2637-496B-9D22-15A9D5416EA1}" destId="{1048B368-46D0-4135-80E1-B11F1F7AC16F}" srcOrd="0" destOrd="8" presId="urn:microsoft.com/office/officeart/2005/8/layout/target2"/>
    <dgm:cxn modelId="{586A840F-2765-4549-8BB7-B66C73B734ED}" type="presOf" srcId="{9B1D9793-3FFF-4981-98AF-550C1CB3952B}" destId="{1048B368-46D0-4135-80E1-B11F1F7AC16F}" srcOrd="0" destOrd="6" presId="urn:microsoft.com/office/officeart/2005/8/layout/target2"/>
    <dgm:cxn modelId="{81234BFA-D24A-4E98-82F1-A71296B5BFF7}" srcId="{9DD88F5F-E9F3-4CD9-B1E2-0272C6FDA347}" destId="{24239BF6-2CBC-4A6F-B308-238214D6AB99}" srcOrd="8" destOrd="0" parTransId="{86536464-9F20-4468-9081-A645F929DB53}" sibTransId="{B77C92EE-19E0-4E29-8C23-5A650132FF9F}"/>
    <dgm:cxn modelId="{BE61C227-6B54-40D0-A29F-DE96476CA7AB}" type="presOf" srcId="{2EDFCFA7-F7A1-468D-9DC7-478A6967208E}" destId="{7D122EC4-6607-4303-B6EF-553320695FCC}" srcOrd="0" destOrd="6" presId="urn:microsoft.com/office/officeart/2005/8/layout/target2"/>
    <dgm:cxn modelId="{CBB0CA58-5A47-490A-9BCD-EC5099459A8E}" srcId="{D99F382C-590E-4EC6-8497-976A7C10766C}" destId="{0D655D9B-9F75-41CF-AA9B-041112EBDD0F}" srcOrd="1" destOrd="0" parTransId="{5820C0FF-9106-42BA-8A88-618AAD1BCC39}" sibTransId="{CE4884E1-4BE3-4EF6-BA03-1E3FEAD70CE9}"/>
    <dgm:cxn modelId="{ACD27243-7A56-4EC5-AD6F-C045A90F2AD7}" type="presOf" srcId="{F9B402E9-7121-4A39-92EE-E9A3E9A72FD6}" destId="{1048B368-46D0-4135-80E1-B11F1F7AC16F}" srcOrd="0" destOrd="11" presId="urn:microsoft.com/office/officeart/2005/8/layout/target2"/>
    <dgm:cxn modelId="{FC3AD07E-8B2A-4B97-A36E-D3FB07FAB07E}" srcId="{18E0D9B6-2097-43FF-9E2F-A7778232729C}" destId="{2A45B671-9CBD-4810-A21F-FBF079BA8E22}" srcOrd="1" destOrd="0" parTransId="{0051ADCA-4038-470D-B913-99DE84B4434A}" sibTransId="{4BD5EDD4-C63C-41D9-B061-CA283506CCD8}"/>
    <dgm:cxn modelId="{D92DF4FB-5088-47AB-A0DE-D4FBA48460BC}" type="presOf" srcId="{9DD88F5F-E9F3-4CD9-B1E2-0272C6FDA347}" destId="{7D122EC4-6607-4303-B6EF-553320695FCC}" srcOrd="0" destOrd="0" presId="urn:microsoft.com/office/officeart/2005/8/layout/target2"/>
    <dgm:cxn modelId="{82011B15-E6D8-4153-8BC9-1A49DD454E9D}" type="presOf" srcId="{2A45B671-9CBD-4810-A21F-FBF079BA8E22}" destId="{69957596-17FF-4A27-9EC4-5331E47C894C}" srcOrd="0" destOrd="0" presId="urn:microsoft.com/office/officeart/2005/8/layout/target2"/>
    <dgm:cxn modelId="{C69EA2F7-1FB4-4CAC-A884-9D74D2FD329D}" srcId="{2A45B671-9CBD-4810-A21F-FBF079BA8E22}" destId="{550A80A2-DB30-4CC4-9BC4-211C977362D7}" srcOrd="2" destOrd="0" parTransId="{426C4A57-E770-45A0-A7AA-54638D6C18D1}" sibTransId="{E07BAB87-BBC6-424F-9895-70A7134587C2}"/>
    <dgm:cxn modelId="{1EFA33BD-E8A6-4A2F-9CD5-39B3AF80EEA8}" srcId="{38C034F8-4113-4ADD-9805-4E2B605A1CE0}" destId="{951F8ED7-2637-496B-9D22-15A9D5416EA1}" srcOrd="7" destOrd="0" parTransId="{998B0300-45B9-40D1-B052-64F4289AEEFA}" sibTransId="{FABD2BA7-0E89-49DF-9CA8-ACDFF76C8340}"/>
    <dgm:cxn modelId="{0481B0A5-F131-44B3-9CAB-EE859EC2CA1D}" srcId="{9DD88F5F-E9F3-4CD9-B1E2-0272C6FDA347}" destId="{7A11671E-B555-402F-84E5-7ED578F37E7B}" srcOrd="1" destOrd="0" parTransId="{81F6A772-F4DE-413C-A4A3-82F228105AA0}" sibTransId="{A017F525-1A10-4525-A975-6305AB96886D}"/>
    <dgm:cxn modelId="{E822EB25-9451-40CC-8A82-0E90C14D171F}" type="presOf" srcId="{550A80A2-DB30-4CC4-9BC4-211C977362D7}" destId="{69957596-17FF-4A27-9EC4-5331E47C894C}" srcOrd="0" destOrd="3" presId="urn:microsoft.com/office/officeart/2005/8/layout/target2"/>
    <dgm:cxn modelId="{521E1862-8A60-4008-939D-3A420F7E501D}" type="presOf" srcId="{B223E26D-8A8E-4CB1-A59A-60A52DBFB6E4}" destId="{7D122EC4-6607-4303-B6EF-553320695FCC}" srcOrd="0" destOrd="8" presId="urn:microsoft.com/office/officeart/2005/8/layout/target2"/>
    <dgm:cxn modelId="{50F2B674-2EF5-4C3D-8BB2-1AC9AF96DD53}" srcId="{2A45B671-9CBD-4810-A21F-FBF079BA8E22}" destId="{A124EF4B-75F4-49FA-B49A-2A3C1B8555A0}" srcOrd="3" destOrd="0" parTransId="{ABB83583-D576-48C9-8DA2-C712CD428D73}" sibTransId="{200DC69C-BF84-4C46-9CD6-1709F2EE9B6B}"/>
    <dgm:cxn modelId="{389FFA92-2437-40DC-8CF7-53E7907DD3F2}" type="presOf" srcId="{F27CC2CC-FED6-4D89-80E3-C67CD3D7C465}" destId="{1048B368-46D0-4135-80E1-B11F1F7AC16F}" srcOrd="0" destOrd="5" presId="urn:microsoft.com/office/officeart/2005/8/layout/target2"/>
    <dgm:cxn modelId="{ED6EDD0B-80FC-4FD9-9806-2C1FF081874F}" srcId="{38C034F8-4113-4ADD-9805-4E2B605A1CE0}" destId="{3757BB79-E6C0-4AE0-8ADA-F4C533F7563D}" srcOrd="1" destOrd="0" parTransId="{5625F948-5647-48B2-A00F-281DC73E525D}" sibTransId="{6D88FCA3-CDEF-4E99-BB8A-D6D4B71202CF}"/>
    <dgm:cxn modelId="{6A5F60D1-ECD8-4995-845E-D4051E108873}" type="presOf" srcId="{FEF8F746-A9C5-4349-B130-7F19A45FBBEB}" destId="{99D95A25-884F-411C-BF9F-70B375CA8F28}" srcOrd="0" destOrd="3" presId="urn:microsoft.com/office/officeart/2005/8/layout/target2"/>
    <dgm:cxn modelId="{E615F1A5-19BB-4510-BBC4-3C69DD6D83BB}" type="presOf" srcId="{24239BF6-2CBC-4A6F-B308-238214D6AB99}" destId="{7D122EC4-6607-4303-B6EF-553320695FCC}" srcOrd="0" destOrd="9" presId="urn:microsoft.com/office/officeart/2005/8/layout/target2"/>
    <dgm:cxn modelId="{47822B46-7BCF-4896-80E5-87076B96F2C0}" type="presOf" srcId="{C92814ED-872D-409F-9DA6-21E59177903D}" destId="{69957596-17FF-4A27-9EC4-5331E47C894C}" srcOrd="0" destOrd="1" presId="urn:microsoft.com/office/officeart/2005/8/layout/target2"/>
    <dgm:cxn modelId="{20970746-5262-4AE0-B77C-FE0EF79AC6DC}" type="presOf" srcId="{AA5DBAD9-1C63-4DE9-99D2-29C64E4349E7}" destId="{1048B368-46D0-4135-80E1-B11F1F7AC16F}" srcOrd="0" destOrd="12" presId="urn:microsoft.com/office/officeart/2005/8/layout/target2"/>
    <dgm:cxn modelId="{BB5FC971-9AE3-48DB-A4AB-3D893BCD917B}" srcId="{CD78EE55-DBD0-43ED-AEAC-9349DE930DC5}" destId="{5B5A2DD8-0D6F-4770-AF15-0346197580C0}" srcOrd="1" destOrd="0" parTransId="{7B954F3D-8014-4178-83D1-7D9C6413FA21}" sibTransId="{0BAD5687-E737-4A83-977F-69344C1D5500}"/>
    <dgm:cxn modelId="{B120139E-EDB4-4A5A-A67D-A64AF4AE4FD5}" srcId="{2A45B671-9CBD-4810-A21F-FBF079BA8E22}" destId="{C92814ED-872D-409F-9DA6-21E59177903D}" srcOrd="0" destOrd="0" parTransId="{C187E927-3D47-4A86-B828-26404631AE0B}" sibTransId="{5516F7E0-DA6A-4D84-88B4-B5DEDF3DDB3D}"/>
    <dgm:cxn modelId="{BC4202AF-ED7B-4E6B-A539-4D852091C998}" srcId="{38C034F8-4113-4ADD-9805-4E2B605A1CE0}" destId="{F27CC2CC-FED6-4D89-80E3-C67CD3D7C465}" srcOrd="4" destOrd="0" parTransId="{C71A338D-01FA-4B7B-81F8-34A545DBDE15}" sibTransId="{F9290F30-0023-472B-941C-A3A410AC7AEB}"/>
    <dgm:cxn modelId="{9BB591A9-0E10-499C-AEAB-9ADE90A6D655}" srcId="{9DD88F5F-E9F3-4CD9-B1E2-0272C6FDA347}" destId="{D6783877-DC89-45E7-A5C4-DCD666694ADF}" srcOrd="2" destOrd="0" parTransId="{7B80D76C-F17A-4180-8082-6F09F509D076}" sibTransId="{5F0FDBD8-6C13-4834-8FB9-5CAD739A017C}"/>
    <dgm:cxn modelId="{29734B20-7E08-4D1E-AC77-1093876B9104}" srcId="{38C034F8-4113-4ADD-9805-4E2B605A1CE0}" destId="{69DADE0C-2E9A-4D89-8F9B-6DD58B7F83D1}" srcOrd="6" destOrd="0" parTransId="{2E09AABB-BD86-4743-87D7-7179A653769F}" sibTransId="{6FDA398F-D5B7-4436-A87E-4F06D45C518D}"/>
    <dgm:cxn modelId="{0386FBD9-09A1-4261-8E36-D525B102F354}" srcId="{CD78EE55-DBD0-43ED-AEAC-9349DE930DC5}" destId="{E2DEAA03-A349-4D38-8AF4-5092E3948364}" srcOrd="0" destOrd="0" parTransId="{62ED1042-5B42-47D2-8C1A-996EE5483E95}" sibTransId="{85EBB02E-1F6F-443C-8E60-E0D957840972}"/>
    <dgm:cxn modelId="{9E44B5D9-246A-447D-BB28-DED3CD636FAC}" srcId="{9DD88F5F-E9F3-4CD9-B1E2-0272C6FDA347}" destId="{7797DD66-53E5-4E90-B247-2CE125924804}" srcOrd="0" destOrd="0" parTransId="{3431532D-4058-4CEA-A085-914EE774867A}" sibTransId="{3219113C-0170-4D84-ADE8-B5E71B6A986A}"/>
    <dgm:cxn modelId="{0D95037B-AD3D-4001-BE91-509A76F4F7CA}" type="presOf" srcId="{69DADE0C-2E9A-4D89-8F9B-6DD58B7F83D1}" destId="{1048B368-46D0-4135-80E1-B11F1F7AC16F}" srcOrd="0" destOrd="7" presId="urn:microsoft.com/office/officeart/2005/8/layout/target2"/>
    <dgm:cxn modelId="{5B35134A-F4B0-4066-9BED-10D65EC2F698}" type="presOf" srcId="{A124EF4B-75F4-49FA-B49A-2A3C1B8555A0}" destId="{69957596-17FF-4A27-9EC4-5331E47C894C}" srcOrd="0" destOrd="4" presId="urn:microsoft.com/office/officeart/2005/8/layout/target2"/>
    <dgm:cxn modelId="{C7357CC3-7E87-497C-8DB5-D914426D8FBA}" type="presOf" srcId="{1ED7803E-FDCD-4C89-A19A-DF7258581666}" destId="{C72D85D5-27AE-487F-AB2D-E6FEE52D5AC1}" srcOrd="0" destOrd="0" presId="urn:microsoft.com/office/officeart/2005/8/layout/target2"/>
    <dgm:cxn modelId="{A2047F2F-BBF6-4854-9820-0B210844A0B7}" srcId="{18E0D9B6-2097-43FF-9E2F-A7778232729C}" destId="{D99F382C-590E-4EC6-8497-976A7C10766C}" srcOrd="3" destOrd="0" parTransId="{BE836071-1211-430E-8023-03480948A501}" sibTransId="{1BDBF104-16B5-42FF-A48B-292CE498FB7C}"/>
    <dgm:cxn modelId="{F8B3500E-6FD6-4779-A410-F165608B0D1E}" type="presOf" srcId="{CD78EE55-DBD0-43ED-AEAC-9349DE930DC5}" destId="{99D95A25-884F-411C-BF9F-70B375CA8F28}" srcOrd="0" destOrd="0" presId="urn:microsoft.com/office/officeart/2005/8/layout/target2"/>
    <dgm:cxn modelId="{4605BB79-CFFF-45F6-AC91-03DF686111AF}" type="presParOf" srcId="{C72D85D5-27AE-487F-AB2D-E6FEE52D5AC1}" destId="{D0D1E8EF-81FE-489F-B0C9-EA0CC163B16D}" srcOrd="0" destOrd="0" presId="urn:microsoft.com/office/officeart/2005/8/layout/target2"/>
    <dgm:cxn modelId="{4CFE2CDD-1D7F-4B0B-87BE-DB5A25FDE159}" type="presParOf" srcId="{D0D1E8EF-81FE-489F-B0C9-EA0CC163B16D}" destId="{6E20B3B9-5E1A-4534-A151-DB5AAA1FB85D}" srcOrd="0" destOrd="0" presId="urn:microsoft.com/office/officeart/2005/8/layout/target2"/>
    <dgm:cxn modelId="{96A6E384-B7B1-44EF-AB7C-446116434B7C}" type="presParOf" srcId="{D0D1E8EF-81FE-489F-B0C9-EA0CC163B16D}" destId="{5F03B217-9214-472A-9CBD-17C31439DE22}" srcOrd="1" destOrd="0" presId="urn:microsoft.com/office/officeart/2005/8/layout/target2"/>
    <dgm:cxn modelId="{C99C0EE2-AEF9-427B-A722-5FED39742DB2}" type="presParOf" srcId="{5F03B217-9214-472A-9CBD-17C31439DE22}" destId="{7D122EC4-6607-4303-B6EF-553320695FCC}" srcOrd="0" destOrd="0" presId="urn:microsoft.com/office/officeart/2005/8/layout/target2"/>
    <dgm:cxn modelId="{395084D7-B459-4578-B6EA-4E057D8C3BC3}" type="presParOf" srcId="{5F03B217-9214-472A-9CBD-17C31439DE22}" destId="{14360176-2EDA-4811-98A9-11D08B21E018}" srcOrd="1" destOrd="0" presId="urn:microsoft.com/office/officeart/2005/8/layout/target2"/>
    <dgm:cxn modelId="{B67820D3-CD4F-4E29-9C74-9DBBA037A4B5}" type="presParOf" srcId="{5F03B217-9214-472A-9CBD-17C31439DE22}" destId="{69957596-17FF-4A27-9EC4-5331E47C894C}" srcOrd="2" destOrd="0" presId="urn:microsoft.com/office/officeart/2005/8/layout/target2"/>
    <dgm:cxn modelId="{4026DB08-C85C-45C3-A19B-2A337BB7710B}" type="presParOf" srcId="{5F03B217-9214-472A-9CBD-17C31439DE22}" destId="{0EEC2919-48D8-4350-BA89-781E90E18C8A}" srcOrd="3" destOrd="0" presId="urn:microsoft.com/office/officeart/2005/8/layout/target2"/>
    <dgm:cxn modelId="{A469FE07-0770-4FDC-8C2D-8A218DAFB38B}" type="presParOf" srcId="{5F03B217-9214-472A-9CBD-17C31439DE22}" destId="{1048B368-46D0-4135-80E1-B11F1F7AC16F}" srcOrd="4" destOrd="0" presId="urn:microsoft.com/office/officeart/2005/8/layout/target2"/>
    <dgm:cxn modelId="{86DA0430-930F-4050-943E-4EA42CDA7081}" type="presParOf" srcId="{5F03B217-9214-472A-9CBD-17C31439DE22}" destId="{9AC8FE70-B8C6-4BC8-86FF-11FACF9DDF93}" srcOrd="5" destOrd="0" presId="urn:microsoft.com/office/officeart/2005/8/layout/target2"/>
    <dgm:cxn modelId="{ED61DC29-4B16-4C94-B2DD-4E12FD74A1F5}" type="presParOf" srcId="{5F03B217-9214-472A-9CBD-17C31439DE22}" destId="{138DC0D4-3A43-4015-8FFC-EC564F585120}" srcOrd="6" destOrd="0" presId="urn:microsoft.com/office/officeart/2005/8/layout/target2"/>
    <dgm:cxn modelId="{97AB9C36-AC76-492D-861C-FFA5062A3353}" type="presParOf" srcId="{5F03B217-9214-472A-9CBD-17C31439DE22}" destId="{C327B74C-10A7-4CFF-A7A3-7F680D9E8661}" srcOrd="7" destOrd="0" presId="urn:microsoft.com/office/officeart/2005/8/layout/target2"/>
    <dgm:cxn modelId="{6DD6FF91-8723-45EB-82C5-F535ECDD9D2A}" type="presParOf" srcId="{5F03B217-9214-472A-9CBD-17C31439DE22}" destId="{99D95A25-884F-411C-BF9F-70B375CA8F28}" srcOrd="8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70E3A4-B5D2-421A-AEC5-C96F88CAAB7C}">
      <dsp:nvSpPr>
        <dsp:cNvPr id="0" name=""/>
        <dsp:cNvSpPr/>
      </dsp:nvSpPr>
      <dsp:spPr>
        <a:xfrm rot="10800000">
          <a:off x="1623678" y="1179"/>
          <a:ext cx="5794123" cy="65702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Автомобильный транспорт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1179"/>
        <a:ext cx="5629867" cy="657025"/>
      </dsp:txXfrm>
    </dsp:sp>
    <dsp:sp modelId="{F0CC8EFD-51E1-48A3-A44A-EBDFD915A84E}">
      <dsp:nvSpPr>
        <dsp:cNvPr id="0" name=""/>
        <dsp:cNvSpPr/>
      </dsp:nvSpPr>
      <dsp:spPr>
        <a:xfrm>
          <a:off x="1295165" y="1179"/>
          <a:ext cx="657025" cy="65702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79B93AC-F5B2-45C2-B46F-162AE129C90F}">
      <dsp:nvSpPr>
        <dsp:cNvPr id="0" name=""/>
        <dsp:cNvSpPr/>
      </dsp:nvSpPr>
      <dsp:spPr>
        <a:xfrm rot="10800000">
          <a:off x="1623678" y="854331"/>
          <a:ext cx="5794123" cy="657025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Гражданская авиация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854331"/>
        <a:ext cx="5629867" cy="657025"/>
      </dsp:txXfrm>
    </dsp:sp>
    <dsp:sp modelId="{0F41C7C8-4812-4300-A969-25E69468CD35}">
      <dsp:nvSpPr>
        <dsp:cNvPr id="0" name=""/>
        <dsp:cNvSpPr/>
      </dsp:nvSpPr>
      <dsp:spPr>
        <a:xfrm>
          <a:off x="1295165" y="854331"/>
          <a:ext cx="657025" cy="65702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5167B9-5154-48E6-A77D-A2E9FAA3C00F}">
      <dsp:nvSpPr>
        <dsp:cNvPr id="0" name=""/>
        <dsp:cNvSpPr/>
      </dsp:nvSpPr>
      <dsp:spPr>
        <a:xfrm rot="10800000">
          <a:off x="1623678" y="1707483"/>
          <a:ext cx="5794123" cy="657025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Водный транспорт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1707483"/>
        <a:ext cx="5629867" cy="657025"/>
      </dsp:txXfrm>
    </dsp:sp>
    <dsp:sp modelId="{6603E892-82B0-4475-9FA8-6C16364EE5C1}">
      <dsp:nvSpPr>
        <dsp:cNvPr id="0" name=""/>
        <dsp:cNvSpPr/>
      </dsp:nvSpPr>
      <dsp:spPr>
        <a:xfrm>
          <a:off x="1295165" y="1707483"/>
          <a:ext cx="657025" cy="65702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37B38D8-E463-4BF1-A1E9-CC94426B3903}">
      <dsp:nvSpPr>
        <dsp:cNvPr id="0" name=""/>
        <dsp:cNvSpPr/>
      </dsp:nvSpPr>
      <dsp:spPr>
        <a:xfrm rot="10800000">
          <a:off x="1623678" y="2560635"/>
          <a:ext cx="5794123" cy="657025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Железнодорожный транспорт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2560635"/>
        <a:ext cx="5629867" cy="657025"/>
      </dsp:txXfrm>
    </dsp:sp>
    <dsp:sp modelId="{034563B1-E2A7-4F7C-8DA9-4ECF35C955E3}">
      <dsp:nvSpPr>
        <dsp:cNvPr id="0" name=""/>
        <dsp:cNvSpPr/>
      </dsp:nvSpPr>
      <dsp:spPr>
        <a:xfrm>
          <a:off x="1295165" y="2560635"/>
          <a:ext cx="657025" cy="657025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4000" r="-44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6729DAA-15F7-416C-A4CD-4180ABBDEDB3}">
      <dsp:nvSpPr>
        <dsp:cNvPr id="0" name=""/>
        <dsp:cNvSpPr/>
      </dsp:nvSpPr>
      <dsp:spPr>
        <a:xfrm rot="10800000">
          <a:off x="1623678" y="3413787"/>
          <a:ext cx="5794123" cy="657025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Дорожное хозяйство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3413787"/>
        <a:ext cx="5629867" cy="657025"/>
      </dsp:txXfrm>
    </dsp:sp>
    <dsp:sp modelId="{EF3B18EC-CC5A-4193-A446-D44FE78A5845}">
      <dsp:nvSpPr>
        <dsp:cNvPr id="0" name=""/>
        <dsp:cNvSpPr/>
      </dsp:nvSpPr>
      <dsp:spPr>
        <a:xfrm>
          <a:off x="1295165" y="3413787"/>
          <a:ext cx="657025" cy="657025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AB9626-2DD4-4540-A6E2-CFDCC442D38B}">
      <dsp:nvSpPr>
        <dsp:cNvPr id="0" name=""/>
        <dsp:cNvSpPr/>
      </dsp:nvSpPr>
      <dsp:spPr>
        <a:xfrm rot="10800000">
          <a:off x="1623678" y="4266939"/>
          <a:ext cx="5794123" cy="65702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9730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Franklin Gothic Medium" panose="020B0603020102020204" pitchFamily="34" charset="0"/>
            </a:rPr>
            <a:t>Безопасность дорожного движения</a:t>
          </a:r>
          <a:endParaRPr lang="ru-RU" sz="2500" kern="1200" dirty="0">
            <a:latin typeface="Franklin Gothic Medium" panose="020B0603020102020204" pitchFamily="34" charset="0"/>
          </a:endParaRPr>
        </a:p>
      </dsp:txBody>
      <dsp:txXfrm rot="10800000">
        <a:off x="1787934" y="4266939"/>
        <a:ext cx="5629867" cy="657025"/>
      </dsp:txXfrm>
    </dsp:sp>
    <dsp:sp modelId="{389E04F4-2ED4-4553-9EF1-BC32E389954C}">
      <dsp:nvSpPr>
        <dsp:cNvPr id="0" name=""/>
        <dsp:cNvSpPr/>
      </dsp:nvSpPr>
      <dsp:spPr>
        <a:xfrm>
          <a:off x="1295165" y="4266939"/>
          <a:ext cx="657025" cy="657025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688632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351194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В 2021 году заключены соглашения с 4 муниципальными образованиями на предоставление субсидий на приобретение и установку на аварийно-опасных участках автомобильных дорог специальных технических средств, имеющих функции фото- и киносъемки. С 2020 года осуществляются мероприятия по внедрению интеллектуальной транспортной системы в Сургутской агломерации, предусматривающие автоматизацию процессов управления дорожным движением в городской агломерации. За счет средств федерального бюджета осуществлена </a:t>
          </a:r>
          <a:r>
            <a:rPr lang="ru-RU" sz="1100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закупка и монтаж оборудования</a:t>
          </a:r>
          <a:r>
            <a:rPr lang="ru-RU" sz="1100" kern="1200" dirty="0" smtClean="0">
              <a:latin typeface="Franklin Gothic Medium" panose="020B0603020102020204" pitchFamily="34" charset="0"/>
            </a:rPr>
            <a:t>. Ввод всего комплекса ИТС в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Сургутской</a:t>
          </a:r>
          <a:r>
            <a:rPr lang="ru-RU" sz="1100" kern="1200" dirty="0" smtClean="0">
              <a:latin typeface="Franklin Gothic Medium" panose="020B0603020102020204" pitchFamily="34" charset="0"/>
            </a:rPr>
            <a:t> городской агломерации запланирован в 2024 году.</a:t>
          </a:r>
          <a:endParaRPr lang="ru-RU" sz="1100" kern="1200" dirty="0">
            <a:latin typeface="Franklin Gothic Medium" panose="020B0603020102020204" pitchFamily="34" charset="0"/>
          </a:endParaRPr>
        </a:p>
      </dsp:txBody>
      <dsp:txXfrm>
        <a:off x="141622" y="141622"/>
        <a:ext cx="8645747" cy="5405388"/>
      </dsp:txXfrm>
    </dsp:sp>
    <dsp:sp modelId="{F6ED3F3F-6220-4127-BA0E-6A091A9EAA59}">
      <dsp:nvSpPr>
        <dsp:cNvPr id="0" name=""/>
        <dsp:cNvSpPr/>
      </dsp:nvSpPr>
      <dsp:spPr>
        <a:xfrm>
          <a:off x="223224" y="1296146"/>
          <a:ext cx="3078944" cy="432000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Внедрение автоматизированных и роботизированных технологий организации дорожного движения и контроля за соблюдением правил дорожного движения. 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Размещение автоматических пунктов весогабаритного контроля транспортных средств на автомобильных дорогах регионального или межмуниципального значения.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Внедрение новых технических требований и стандартов обустройства автомобильных дорог, в том числе на основе цифровых технологий, направленных на устранение мест концентрации дорожно-транспортных происшествий.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Внедрение интеллектуальных транспортных систем, предусматривающих автоматизацию процессов управления дорожным движением в городских агломерациях.</a:t>
          </a:r>
          <a:endParaRPr lang="ru-RU" sz="1100" kern="1200" dirty="0">
            <a:latin typeface="Franklin Gothic Medium" panose="020B0603020102020204" pitchFamily="34" charset="0"/>
          </a:endParaRPr>
        </a:p>
      </dsp:txBody>
      <dsp:txXfrm>
        <a:off x="317912" y="1390834"/>
        <a:ext cx="2889568" cy="4130633"/>
      </dsp:txXfrm>
    </dsp:sp>
    <dsp:sp modelId="{FA23F5AD-A360-477A-BEAD-D26194136135}">
      <dsp:nvSpPr>
        <dsp:cNvPr id="0" name=""/>
        <dsp:cNvSpPr/>
      </dsp:nvSpPr>
      <dsp:spPr>
        <a:xfrm>
          <a:off x="3349386" y="1296146"/>
          <a:ext cx="2310404" cy="432000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Medium" panose="020B0603020102020204" pitchFamily="34" charset="0"/>
            </a:rPr>
            <a:t>Получатели поддержки</a:t>
          </a:r>
          <a:endParaRPr lang="ru-RU" sz="18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Предоставление субсидий муниципальным образованиям на приобретение и установку на аварийно-опасных участках автомобильных дорог специальных технических средств, имеющих функции фото- и киносъемки.</a:t>
          </a:r>
          <a:endParaRPr lang="ru-RU" sz="1200" kern="1200" dirty="0">
            <a:latin typeface="Franklin Gothic Medium" panose="020B0603020102020204" pitchFamily="34" charset="0"/>
          </a:endParaRPr>
        </a:p>
      </dsp:txBody>
      <dsp:txXfrm>
        <a:off x="3420439" y="1367199"/>
        <a:ext cx="2168298" cy="4177903"/>
      </dsp:txXfrm>
    </dsp:sp>
    <dsp:sp modelId="{B5F7AFA2-CE89-4AEC-90E8-E3CA10FCA1B2}">
      <dsp:nvSpPr>
        <dsp:cNvPr id="0" name=""/>
        <dsp:cNvSpPr/>
      </dsp:nvSpPr>
      <dsp:spPr>
        <a:xfrm>
          <a:off x="5707007" y="1296146"/>
          <a:ext cx="2990427" cy="432000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Franklin Gothic Medium" panose="020B0603020102020204" pitchFamily="34" charset="0"/>
            </a:rPr>
            <a:t>Результаты</a:t>
          </a:r>
          <a:endParaRPr lang="ru-RU" sz="18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На автодорогах регионального и межмуниципального значения </a:t>
          </a:r>
          <a:r>
            <a:rPr lang="ru-RU" sz="1100" kern="1200" smtClean="0">
              <a:latin typeface="Franklin Gothic Medium" panose="020B0603020102020204" pitchFamily="34" charset="0"/>
            </a:rPr>
            <a:t>обустроены 8 </a:t>
          </a:r>
          <a:r>
            <a:rPr lang="ru-RU" sz="1100" kern="1200" dirty="0" smtClean="0">
              <a:latin typeface="Franklin Gothic Medium" panose="020B0603020102020204" pitchFamily="34" charset="0"/>
            </a:rPr>
            <a:t>автоматических пунктов весового и габаритного контроля транспортных средств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На автодорогах общего пользования регионального или межмуниципального значения </a:t>
          </a:r>
          <a:r>
            <a:rPr lang="ru-RU" sz="1100" kern="1200" dirty="0" smtClean="0">
              <a:solidFill>
                <a:schemeClr val="tx1"/>
              </a:solidFill>
              <a:latin typeface="Franklin Gothic Medium" panose="020B0603020102020204" pitchFamily="34" charset="0"/>
            </a:rPr>
            <a:t>установлено 13 </a:t>
          </a:r>
          <a:r>
            <a:rPr lang="ru-RU" sz="1100" kern="1200" dirty="0" smtClean="0">
              <a:latin typeface="Franklin Gothic Medium" panose="020B0603020102020204" pitchFamily="34" charset="0"/>
            </a:rPr>
            <a:t>комплексов фото-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видеофиксации</a:t>
          </a:r>
          <a:r>
            <a:rPr lang="ru-RU" sz="1100" kern="1200" dirty="0" smtClean="0">
              <a:latin typeface="Franklin Gothic Medium" panose="020B0603020102020204" pitchFamily="34" charset="0"/>
            </a:rPr>
            <a:t> нарушений правил дорожного движения.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latin typeface="Franklin Gothic Medium" panose="020B0603020102020204" pitchFamily="34" charset="0"/>
            </a:rPr>
            <a:t>Реализация комплекса мер по повышению безопасности дорожного движения на автодорогах регионального и межмуниципального значения в 2021 году позволила ликвидировать места концентрации дорожно-транспортных происшествий, выявленные в предыдущие периоды и предотвратить  образование новых мест концентрации дорожно-транспортных происшествий (аварийно-опасных участков).</a:t>
          </a:r>
          <a:endParaRPr lang="ru-RU" sz="1100" kern="1200" dirty="0">
            <a:latin typeface="Franklin Gothic Medium" panose="020B0603020102020204" pitchFamily="34" charset="0"/>
          </a:endParaRPr>
        </a:p>
      </dsp:txBody>
      <dsp:txXfrm>
        <a:off x="5798973" y="1388112"/>
        <a:ext cx="2806495" cy="413607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114B13-E706-4DAB-AAE3-524558408EEA}">
      <dsp:nvSpPr>
        <dsp:cNvPr id="0" name=""/>
        <dsp:cNvSpPr/>
      </dsp:nvSpPr>
      <dsp:spPr>
        <a:xfrm>
          <a:off x="0" y="0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Franklin Gothic Medium" panose="020B0603020102020204" pitchFamily="34" charset="0"/>
            </a:rPr>
            <a:t>Объем пассажирских перевозок автомобильным, воздушным, водным транспортом в межмуниципальном и пригородном сообщении и железнодорожным транспортом в пригородном сообщении, а также воздушным транспортом по региональным маршрутам</a:t>
          </a:r>
          <a:endParaRPr lang="ru-RU" sz="10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Факт – 1  579,5 тыс. чел.</a:t>
          </a:r>
          <a:endParaRPr lang="ru-RU" sz="900" b="1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1 593,0 тыс. чел</a:t>
          </a:r>
          <a:r>
            <a:rPr lang="ru-RU" sz="700" b="1" kern="1200" dirty="0" smtClean="0">
              <a:latin typeface="Franklin Gothic Medium" panose="020B0603020102020204" pitchFamily="34" charset="0"/>
            </a:rPr>
            <a:t>.</a:t>
          </a:r>
          <a:endParaRPr lang="ru-RU" sz="700" b="1" kern="1200" dirty="0">
            <a:latin typeface="Franklin Gothic Medium" panose="020B0603020102020204" pitchFamily="34" charset="0"/>
          </a:endParaRPr>
        </a:p>
      </dsp:txBody>
      <dsp:txXfrm>
        <a:off x="1830413" y="0"/>
        <a:ext cx="6954562" cy="734181"/>
      </dsp:txXfrm>
    </dsp:sp>
    <dsp:sp modelId="{D7448C3D-AC25-48BA-A50A-0F36DFDB0062}">
      <dsp:nvSpPr>
        <dsp:cNvPr id="0" name=""/>
        <dsp:cNvSpPr/>
      </dsp:nvSpPr>
      <dsp:spPr>
        <a:xfrm>
          <a:off x="73418" y="73418"/>
          <a:ext cx="1756995" cy="58734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C0AFA9-B10C-4240-82AF-263EC37D1CA3}">
      <dsp:nvSpPr>
        <dsp:cNvPr id="0" name=""/>
        <dsp:cNvSpPr/>
      </dsp:nvSpPr>
      <dsp:spPr>
        <a:xfrm>
          <a:off x="0" y="807599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Franklin Gothic Medium" panose="020B0603020102020204" pitchFamily="34" charset="0"/>
            </a:rPr>
            <a:t>Доля автомобильных дорог регионального и межмуниципального значения, соответствующих нормативным требованиям </a:t>
          </a:r>
          <a:endParaRPr lang="ru-RU" sz="10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Факт –</a:t>
          </a:r>
          <a:r>
            <a:rPr lang="ru-RU" sz="900" b="1" strike="noStrike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87,77 </a:t>
          </a:r>
          <a:r>
            <a:rPr lang="ru-RU" sz="900" b="1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% </a:t>
          </a:r>
          <a:endParaRPr lang="ru-RU" sz="900" b="1" kern="1200" dirty="0">
            <a:solidFill>
              <a:schemeClr val="bg1"/>
            </a:solidFill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86,06%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807599"/>
        <a:ext cx="6954562" cy="734181"/>
      </dsp:txXfrm>
    </dsp:sp>
    <dsp:sp modelId="{1164B3EB-5211-441F-9C1B-3BA5B447FEE2}">
      <dsp:nvSpPr>
        <dsp:cNvPr id="0" name=""/>
        <dsp:cNvSpPr/>
      </dsp:nvSpPr>
      <dsp:spPr>
        <a:xfrm>
          <a:off x="73418" y="881017"/>
          <a:ext cx="1756995" cy="58734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AD67E8-78E5-452F-A6F8-B5673D973F32}">
      <dsp:nvSpPr>
        <dsp:cNvPr id="0" name=""/>
        <dsp:cNvSpPr/>
      </dsp:nvSpPr>
      <dsp:spPr>
        <a:xfrm>
          <a:off x="0" y="1615198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Доля контрактов жизненного цикла, предусматривающих выполнение работ по строительству, реконструкции, капитальному ремонту автомобильных дорог регионального (межмуниципального) значения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Факт – 33,3 % </a:t>
          </a:r>
          <a:endParaRPr lang="ru-RU" sz="900" b="1" kern="1200" dirty="0">
            <a:solidFill>
              <a:schemeClr val="bg1"/>
            </a:solidFill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7,00 %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1615198"/>
        <a:ext cx="6954562" cy="734181"/>
      </dsp:txXfrm>
    </dsp:sp>
    <dsp:sp modelId="{6F326AEC-3317-45B4-85B7-720F41986A42}">
      <dsp:nvSpPr>
        <dsp:cNvPr id="0" name=""/>
        <dsp:cNvSpPr/>
      </dsp:nvSpPr>
      <dsp:spPr>
        <a:xfrm>
          <a:off x="73418" y="1688616"/>
          <a:ext cx="1756995" cy="58734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52DC9A-AFA3-4955-A08E-2E03D539459A}">
      <dsp:nvSpPr>
        <dsp:cNvPr id="0" name=""/>
        <dsp:cNvSpPr/>
      </dsp:nvSpPr>
      <dsp:spPr>
        <a:xfrm>
          <a:off x="0" y="2422797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Доля дорожной сети городских агломераций, находящейся в нормативном состоянии 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Факт - 83,32 % </a:t>
          </a:r>
          <a:endParaRPr lang="ru-RU" sz="900" b="1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77,00 %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2422797"/>
        <a:ext cx="6954562" cy="734181"/>
      </dsp:txXfrm>
    </dsp:sp>
    <dsp:sp modelId="{933C2483-999E-4DD4-BDA8-DFE9F67A4B22}">
      <dsp:nvSpPr>
        <dsp:cNvPr id="0" name=""/>
        <dsp:cNvSpPr/>
      </dsp:nvSpPr>
      <dsp:spPr>
        <a:xfrm>
          <a:off x="73418" y="2496215"/>
          <a:ext cx="1756995" cy="58734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96CE1A-F4B3-4729-947F-45BE40681024}">
      <dsp:nvSpPr>
        <dsp:cNvPr id="0" name=""/>
        <dsp:cNvSpPr/>
      </dsp:nvSpPr>
      <dsp:spPr>
        <a:xfrm>
          <a:off x="0" y="3230396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Доля объектов, на которых предусматривается использование новых и наилучших технологий, включенных в Реестр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Факт – 25 %</a:t>
          </a:r>
          <a:endParaRPr lang="ru-RU" sz="900" b="1" kern="1200" dirty="0">
            <a:latin typeface="Franklin Gothic Medium" panose="020B0603020102020204" pitchFamily="3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10 %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3230396"/>
        <a:ext cx="6954562" cy="734181"/>
      </dsp:txXfrm>
    </dsp:sp>
    <dsp:sp modelId="{A4FD4BC7-AD3E-42CE-BA6D-75E638B96BC2}">
      <dsp:nvSpPr>
        <dsp:cNvPr id="0" name=""/>
        <dsp:cNvSpPr/>
      </dsp:nvSpPr>
      <dsp:spPr>
        <a:xfrm>
          <a:off x="73418" y="3303815"/>
          <a:ext cx="1756995" cy="58734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F64F75D-DD94-4870-B3AA-E156F5DE63CD}">
      <dsp:nvSpPr>
        <dsp:cNvPr id="0" name=""/>
        <dsp:cNvSpPr/>
      </dsp:nvSpPr>
      <dsp:spPr>
        <a:xfrm>
          <a:off x="0" y="4037996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Количество погибших в дорожно-транспортных происшествиях на 100 тысяч населения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Факт – 7,64 чел./100 </a:t>
          </a:r>
          <a:r>
            <a:rPr lang="ru-RU" sz="900" b="1" kern="1200" dirty="0" err="1" smtClean="0">
              <a:latin typeface="Franklin Gothic Medium" panose="020B0603020102020204" pitchFamily="34" charset="0"/>
            </a:rPr>
            <a:t>тыс.чел</a:t>
          </a:r>
          <a:r>
            <a:rPr lang="ru-RU" sz="900" b="1" kern="1200" dirty="0" smtClean="0">
              <a:latin typeface="Franklin Gothic Medium" panose="020B0603020102020204" pitchFamily="34" charset="0"/>
            </a:rPr>
            <a:t>. </a:t>
          </a:r>
          <a:endParaRPr lang="ru-RU" sz="900" b="1" kern="1200" dirty="0">
            <a:latin typeface="Franklin Gothic Medium" panose="020B0603020102020204" pitchFamily="3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10,27 чел./100 </a:t>
          </a:r>
          <a:r>
            <a:rPr lang="ru-RU" sz="900" b="1" kern="1200" dirty="0" err="1" smtClean="0">
              <a:latin typeface="Franklin Gothic Medium" panose="020B0603020102020204" pitchFamily="34" charset="0"/>
            </a:rPr>
            <a:t>тыс.чел</a:t>
          </a:r>
          <a:r>
            <a:rPr lang="ru-RU" sz="900" b="1" kern="1200" dirty="0" smtClean="0">
              <a:latin typeface="Franklin Gothic Medium" panose="020B0603020102020204" pitchFamily="34" charset="0"/>
            </a:rPr>
            <a:t>.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4037996"/>
        <a:ext cx="6954562" cy="734181"/>
      </dsp:txXfrm>
    </dsp:sp>
    <dsp:sp modelId="{03465051-2240-4CBD-8C28-2FE4D03C976C}">
      <dsp:nvSpPr>
        <dsp:cNvPr id="0" name=""/>
        <dsp:cNvSpPr/>
      </dsp:nvSpPr>
      <dsp:spPr>
        <a:xfrm>
          <a:off x="73418" y="4111414"/>
          <a:ext cx="1756995" cy="58734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4000" b="-8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D1CEC2D-16EA-4BB3-846D-ABA913C066E9}">
      <dsp:nvSpPr>
        <dsp:cNvPr id="0" name=""/>
        <dsp:cNvSpPr/>
      </dsp:nvSpPr>
      <dsp:spPr>
        <a:xfrm>
          <a:off x="0" y="4845595"/>
          <a:ext cx="8784975" cy="7341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Количество погибших в дорожно-транспортных происшествиях на 10 тысяч транспортных средств</a:t>
          </a:r>
          <a:endParaRPr lang="ru-RU" sz="1100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Факт – 1,47 чел./10 тыс. транспортных средств</a:t>
          </a:r>
          <a:endParaRPr lang="ru-RU" sz="900" b="1" kern="1200" dirty="0">
            <a:latin typeface="Franklin Gothic Medium" panose="020B0603020102020204" pitchFamily="34" charset="0"/>
          </a:endParaRPr>
        </a:p>
        <a:p>
          <a:pPr marL="57150" lvl="1" indent="-57150" algn="just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Franklin Gothic Medium" panose="020B0603020102020204" pitchFamily="34" charset="0"/>
            </a:rPr>
            <a:t>План – 2,13  чел./10  тыс. транспортных средств</a:t>
          </a:r>
          <a:endParaRPr lang="ru-RU" sz="900" b="1" kern="1200" dirty="0">
            <a:latin typeface="Franklin Gothic Medium" panose="020B0603020102020204" pitchFamily="34" charset="0"/>
          </a:endParaRPr>
        </a:p>
      </dsp:txBody>
      <dsp:txXfrm>
        <a:off x="1830413" y="4845595"/>
        <a:ext cx="6954562" cy="734181"/>
      </dsp:txXfrm>
    </dsp:sp>
    <dsp:sp modelId="{443565BC-A220-4A4C-A6E1-5F5F615FE407}">
      <dsp:nvSpPr>
        <dsp:cNvPr id="0" name=""/>
        <dsp:cNvSpPr/>
      </dsp:nvSpPr>
      <dsp:spPr>
        <a:xfrm>
          <a:off x="73418" y="4919013"/>
          <a:ext cx="1756995" cy="58734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688632"/>
        </a:xfrm>
        <a:prstGeom prst="roundRect">
          <a:avLst>
            <a:gd name="adj" fmla="val 85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35119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Franklin Gothic Medium" panose="020B0603020102020204" pitchFamily="34" charset="0"/>
            </a:rPr>
            <a:t>В автономном округе зарегистрировано более 875,1 тыс. ед. автотранспорта, в том числе: легковых автомобилей – 684,9 тыс. ед., автобусов – 21,3 тыс. ед.; грузовых автомобилей – 158,4 тыс. ед. Перевозку пассажиров автомобильным транспортом выполняют 38 предприятий и организаций пассажирского наземного транспорта различных форм собственности и более 70 индивидуальных предпринимателей. Обеспечиваются перевозки по 368 маршрутам, в том числе: 123 межмуниципальных маршрута, 245 муниципальных маршрутов, годовой объем перевозок пассажиров – более 40 млн. пассажиров. </a:t>
          </a:r>
          <a:endParaRPr lang="ru-RU" sz="1400" kern="1200" dirty="0">
            <a:latin typeface="Franklin Gothic Medium" panose="020B0603020102020204" pitchFamily="34" charset="0"/>
          </a:endParaRPr>
        </a:p>
      </dsp:txBody>
      <dsp:txXfrm>
        <a:off x="141622" y="141622"/>
        <a:ext cx="8645747" cy="5405388"/>
      </dsp:txXfrm>
    </dsp:sp>
    <dsp:sp modelId="{F6ED3F3F-6220-4127-BA0E-6A091A9EAA59}">
      <dsp:nvSpPr>
        <dsp:cNvPr id="0" name=""/>
        <dsp:cNvSpPr/>
      </dsp:nvSpPr>
      <dsp:spPr>
        <a:xfrm>
          <a:off x="223224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автомобильного транспорта. 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Выполнение пассажирских перевозок автомобильным транспортом в пригородном, межмуниципальном сообщении на территории автономного округа по регулируемым тарифам.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16209" y="1605159"/>
        <a:ext cx="2837592" cy="3774017"/>
      </dsp:txXfrm>
    </dsp:sp>
    <dsp:sp modelId="{FA23F5AD-A360-477A-BEAD-D26194136135}">
      <dsp:nvSpPr>
        <dsp:cNvPr id="0" name=""/>
        <dsp:cNvSpPr/>
      </dsp:nvSpPr>
      <dsp:spPr>
        <a:xfrm>
          <a:off x="3294527" y="1512174"/>
          <a:ext cx="2336004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автомобильного транспорта на возмещение затрат от перевозки пассажиров в целях удешевления стоимости билетов</a:t>
          </a:r>
          <a:r>
            <a:rPr lang="ru-RU" sz="12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366367" y="1584014"/>
        <a:ext cx="2192324" cy="3816307"/>
      </dsp:txXfrm>
    </dsp:sp>
    <dsp:sp modelId="{B5F7AFA2-CE89-4AEC-90E8-E3CA10FCA1B2}">
      <dsp:nvSpPr>
        <dsp:cNvPr id="0" name=""/>
        <dsp:cNvSpPr/>
      </dsp:nvSpPr>
      <dsp:spPr>
        <a:xfrm>
          <a:off x="5678272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Заключено государственных контрактов с 12 автотранспортными предприятиями и индивидуальными предпринимателями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Осуществлялось финансирование из бюджета Югры 61 социально значимого автобусного маршрута.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Сохранена оптимальная сеть социально-значимых межмуниципальных и пригородных автобусных маршрутов.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Обеспечена транспортная доступность населения национальных поселков и сельских поселений к объектам социальной инфраструктуры.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Обеспечено удешевление в среднем на 85,3 % стоимость проезда для населения на межмуниципальных и пригородных маршрутах.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771257" y="1605159"/>
        <a:ext cx="2837592" cy="37740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688632"/>
        </a:xfrm>
        <a:prstGeom prst="roundRect">
          <a:avLst>
            <a:gd name="adj" fmla="val 8500"/>
          </a:avLst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35119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Franklin Gothic Medium" panose="020B0603020102020204" pitchFamily="34" charset="0"/>
            </a:rPr>
            <a:t>В автономном округе функционируют 9 аэропортов, 2 посадочные площадки и более 80 вертолетных площадок, осуществляющих прием и отправку пассажиров и грузов как по </a:t>
          </a:r>
          <a:r>
            <a:rPr lang="ru-RU" sz="1400" kern="1200" dirty="0" err="1" smtClean="0">
              <a:latin typeface="Franklin Gothic Medium" panose="020B0603020102020204" pitchFamily="34" charset="0"/>
            </a:rPr>
            <a:t>внутриокружным</a:t>
          </a:r>
          <a:r>
            <a:rPr lang="ru-RU" sz="1400" kern="1200" dirty="0" smtClean="0">
              <a:latin typeface="Franklin Gothic Medium" panose="020B0603020102020204" pitchFamily="34" charset="0"/>
            </a:rPr>
            <a:t>, так и по магистральным маршрутам. Три аэропорта в городах Сургут, Нижневартовск и Ханты-Мансийск имеют статус международных и обеспечивают более 80% всех пассажирских и грузовых авиаперевозок в автономном округе. Ежегодный объем обслуживаемых пассажиров в аэропортах автономного округа составляет более 1,5 млн. человек, грузовых перевозок – более 7 тыс. тонн. </a:t>
          </a:r>
          <a:endParaRPr lang="ru-RU" sz="1400" kern="1200" dirty="0">
            <a:latin typeface="Franklin Gothic Medium" panose="020B0603020102020204" pitchFamily="34" charset="0"/>
          </a:endParaRPr>
        </a:p>
      </dsp:txBody>
      <dsp:txXfrm>
        <a:off x="141622" y="141622"/>
        <a:ext cx="8645747" cy="5405388"/>
      </dsp:txXfrm>
    </dsp:sp>
    <dsp:sp modelId="{F6ED3F3F-6220-4127-BA0E-6A091A9EAA59}">
      <dsp:nvSpPr>
        <dsp:cNvPr id="0" name=""/>
        <dsp:cNvSpPr/>
      </dsp:nvSpPr>
      <dsp:spPr>
        <a:xfrm>
          <a:off x="223224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воздушного транспорта.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Субсидирование пассажирских авиарейсов между городами и районными центрами ХМАО - Югры и </a:t>
          </a:r>
          <a:r>
            <a:rPr lang="ru-RU" sz="1100" kern="1200" dirty="0" err="1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г.Тюмень</a:t>
          </a: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воздушного транспорта в целях удешевления перевозок  по межмуниципальным маршрутам на территории автономного округа и региональным маршрутам, возмещения фактически понесенных затрат от основной деятельности аэропортов, находящихся в собственности автономного округа.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16209" y="1605159"/>
        <a:ext cx="2837592" cy="3774017"/>
      </dsp:txXfrm>
    </dsp:sp>
    <dsp:sp modelId="{FA23F5AD-A360-477A-BEAD-D26194136135}">
      <dsp:nvSpPr>
        <dsp:cNvPr id="0" name=""/>
        <dsp:cNvSpPr/>
      </dsp:nvSpPr>
      <dsp:spPr>
        <a:xfrm>
          <a:off x="3294527" y="1512174"/>
          <a:ext cx="2336004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воздушного транспорта на возмещение затрат от перевозки пассажиров в целях удешевления стоимости билетов</a:t>
          </a: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366367" y="1584014"/>
        <a:ext cx="2192324" cy="3816307"/>
      </dsp:txXfrm>
    </dsp:sp>
    <dsp:sp modelId="{B5F7AFA2-CE89-4AEC-90E8-E3CA10FCA1B2}">
      <dsp:nvSpPr>
        <dsp:cNvPr id="0" name=""/>
        <dsp:cNvSpPr/>
      </dsp:nvSpPr>
      <dsp:spPr>
        <a:xfrm>
          <a:off x="5678272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Предоставлены субсидии предприятиям воздушного транспорта в целях удешевления межмуниципального сообщения на территории автономного округа по 29 маршрутам, что позволило удешевить стоимость билетов для населения в среднем на 50%, а также предоставлены субсидии по 16 межрегиональным маршрутам.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Возмещены недополученные доходы, возникшие в результате оказания услуг по перевозке пассажиров между городами и районными центрами ХМАО – Югры и г. Тюменью по 7 направлениям. Средний процент снижения тарифов для населения также составил 50 %.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771257" y="1605159"/>
        <a:ext cx="2837592" cy="3774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688632"/>
        </a:xfrm>
        <a:prstGeom prst="roundRect">
          <a:avLst>
            <a:gd name="adj" fmla="val 85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35119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Franklin Gothic Medium" panose="020B0603020102020204" pitchFamily="34" charset="0"/>
            </a:rPr>
            <a:t>По внутренним водным путям протяженностью более 5 тыс. км ежегодно перевозится более 300 тыс. пассажиров. Помимо пассажирских перевозок обеспечивается доставка промышленных и народно-хозяйственных грузов в отдаленные населенные пункты автономного округа по Программе северного завоза, объемы которого ежегодно составляют более 100 тыс. тонн.</a:t>
          </a:r>
          <a:endParaRPr lang="ru-RU" sz="1400" kern="1200" dirty="0">
            <a:latin typeface="Franklin Gothic Medium" panose="020B0603020102020204" pitchFamily="34" charset="0"/>
          </a:endParaRPr>
        </a:p>
      </dsp:txBody>
      <dsp:txXfrm>
        <a:off x="141622" y="141622"/>
        <a:ext cx="8645747" cy="5405388"/>
      </dsp:txXfrm>
    </dsp:sp>
    <dsp:sp modelId="{F6ED3F3F-6220-4127-BA0E-6A091A9EAA59}">
      <dsp:nvSpPr>
        <dsp:cNvPr id="0" name=""/>
        <dsp:cNvSpPr/>
      </dsp:nvSpPr>
      <dsp:spPr>
        <a:xfrm>
          <a:off x="223224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водного транспорта.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водного транспорта на возмещение недополученных доходов, возникших в результате удешевления стоимости билетов на пассажирские перевозки в межмуниципальном сообщении в границах автономного округа по регулируемым тарифам.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Повышение категорий водных путей для обеспечения безопасной работы скоростного флота на боковых и малых реках в границах автономного округа.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16209" y="1605159"/>
        <a:ext cx="2837592" cy="3774017"/>
      </dsp:txXfrm>
    </dsp:sp>
    <dsp:sp modelId="{FA23F5AD-A360-477A-BEAD-D26194136135}">
      <dsp:nvSpPr>
        <dsp:cNvPr id="0" name=""/>
        <dsp:cNvSpPr/>
      </dsp:nvSpPr>
      <dsp:spPr>
        <a:xfrm>
          <a:off x="3294527" y="1512174"/>
          <a:ext cx="2336004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водного транспорта на возмещение затрат от перевозки пассажиров в целях удешевления стоимости билетов</a:t>
          </a: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366367" y="1584014"/>
        <a:ext cx="2192324" cy="3816307"/>
      </dsp:txXfrm>
    </dsp:sp>
    <dsp:sp modelId="{B5F7AFA2-CE89-4AEC-90E8-E3CA10FCA1B2}">
      <dsp:nvSpPr>
        <dsp:cNvPr id="0" name=""/>
        <dsp:cNvSpPr/>
      </dsp:nvSpPr>
      <dsp:spPr>
        <a:xfrm>
          <a:off x="5678272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счет средств бюджета Югры предоставлена субсидия перевозчикам на возмещение фактически понесенных затрат, возникших в результате удешевления стоимости билетов на пассажирские перевозки в межмуниципальном сообщении в границах автономного округа по регулируемым тарифам по 15 маршрутам, что позволило удешевить стоимость билетов для пассажиров в среднем на 84 %. 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 2020 году АО «</a:t>
          </a:r>
          <a:r>
            <a:rPr lang="ru-RU" sz="1100" kern="1200" dirty="0" err="1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Северречфлот</a:t>
          </a: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» приступил к реализации новой инвестиционной программы по замещению в 2021-2023 годах выбывающего пассажирского флота новыми судами на подводных крыльях типа «Метеор» в количестве 4 ед. 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Обеспечена безопасная работа пассажирского флота на боковых и малых реках.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771257" y="1605159"/>
        <a:ext cx="2837592" cy="3774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688632"/>
        </a:xfrm>
        <a:prstGeom prst="roundRect">
          <a:avLst>
            <a:gd name="adj" fmla="val 8500"/>
          </a:avLst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351194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Эксплуатационная длина сети железных дорог общего пользования в автономном округе составляет 1 118 км. На территории ХМАО – Югры общее количество железнодорожных вокзалов и пассажирских зданий составляет 19 объектов: 7 железнодорожных вокзалов: Сургут,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Пыть-Ях</a:t>
          </a:r>
          <a:r>
            <a:rPr lang="ru-RU" sz="1100" kern="1200" dirty="0" smtClean="0">
              <a:latin typeface="Franklin Gothic Medium" panose="020B0603020102020204" pitchFamily="34" charset="0"/>
            </a:rPr>
            <a:t>, Когалым, Нижневартовск,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Верхнекондинская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Нягань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Приобье</a:t>
          </a:r>
          <a:r>
            <a:rPr lang="ru-RU" sz="1100" kern="1200" dirty="0" smtClean="0">
              <a:latin typeface="Franklin Gothic Medium" panose="020B0603020102020204" pitchFamily="34" charset="0"/>
            </a:rPr>
            <a:t> и 12 административных зданий, со встроенными пассажирскими помещениями на станциях: Геологическая, Устье-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Аха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Алябьево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Вонъеган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Салым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Куть-Ях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Мегион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Куминская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Мортка</a:t>
          </a:r>
          <a:r>
            <a:rPr lang="ru-RU" sz="1100" kern="1200" dirty="0" smtClean="0">
              <a:latin typeface="Franklin Gothic Medium" panose="020B0603020102020204" pitchFamily="34" charset="0"/>
            </a:rPr>
            <a:t>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Ульт-Ягун</a:t>
          </a:r>
          <a:r>
            <a:rPr lang="ru-RU" sz="1100" kern="1200" dirty="0" smtClean="0">
              <a:latin typeface="Franklin Gothic Medium" panose="020B0603020102020204" pitchFamily="34" charset="0"/>
            </a:rPr>
            <a:t>, Коммунистическая, </a:t>
          </a:r>
          <a:r>
            <a:rPr lang="ru-RU" sz="1100" kern="1200" dirty="0" err="1" smtClean="0">
              <a:latin typeface="Franklin Gothic Medium" panose="020B0603020102020204" pitchFamily="34" charset="0"/>
            </a:rPr>
            <a:t>Конда</a:t>
          </a:r>
          <a:r>
            <a:rPr lang="ru-RU" sz="1100" kern="1200" dirty="0" smtClean="0">
              <a:latin typeface="Franklin Gothic Medium" panose="020B0603020102020204" pitchFamily="34" charset="0"/>
            </a:rPr>
            <a:t>.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Franklin Gothic Medium" panose="020B0603020102020204" pitchFamily="34" charset="0"/>
            </a:rPr>
            <a:t>Перевозка пассажиров железнодорожным транспортом осуществляется в соответствии с существующей маршрутной сетью, включающей 18 поездов, курсирующих по 8 основным направлениям. Ежегодно железнодорожным транспортом с железнодорожных станций, расположенных в автономном округе, отправляется более 1,5 млн. пассажиров, в том числе поездами пригородного сообщения – свыше 300 тыс. пассажиров и свыше 13 млн. тонн грузов.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100" kern="1200" dirty="0">
            <a:latin typeface="Franklin Gothic Medium" panose="020B0603020102020204" pitchFamily="34" charset="0"/>
          </a:endParaRPr>
        </a:p>
      </dsp:txBody>
      <dsp:txXfrm>
        <a:off x="141622" y="141622"/>
        <a:ext cx="8645747" cy="5405388"/>
      </dsp:txXfrm>
    </dsp:sp>
    <dsp:sp modelId="{F6ED3F3F-6220-4127-BA0E-6A091A9EAA59}">
      <dsp:nvSpPr>
        <dsp:cNvPr id="0" name=""/>
        <dsp:cNvSpPr/>
      </dsp:nvSpPr>
      <dsp:spPr>
        <a:xfrm>
          <a:off x="223224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повышения качества и доступности транспортных услуг, оказываемых с использованием железнодорожного транспорта. 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Субсидии организациям железнодорожного транспорта на возмещение недополученных доходов, возникших в результате удешевления стоимости билетов на перевозку пассажиров и багажа в пригородном сообщении, и на возмещение фактически понесенных затрат от содержания и эксплуатации малоинтенсивных линий железной дороги, расположенных на территории автономного округа.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региональных льгот по оплате проезда железнодорожным транспортом в пригородном сообщении.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16209" y="1605159"/>
        <a:ext cx="2837592" cy="3774017"/>
      </dsp:txXfrm>
    </dsp:sp>
    <dsp:sp modelId="{FA23F5AD-A360-477A-BEAD-D26194136135}">
      <dsp:nvSpPr>
        <dsp:cNvPr id="0" name=""/>
        <dsp:cNvSpPr/>
      </dsp:nvSpPr>
      <dsp:spPr>
        <a:xfrm>
          <a:off x="3294527" y="1512174"/>
          <a:ext cx="2336004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168648"/>
              <a:satOff val="-3730"/>
              <a:lumOff val="27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организациям железнодорожного транспорта на возмещение затрат от перевозки пассажиров в целях удешевления стоимости билетов</a:t>
          </a: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.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366367" y="1584014"/>
        <a:ext cx="2192324" cy="3816307"/>
      </dsp:txXfrm>
    </dsp:sp>
    <dsp:sp modelId="{B5F7AFA2-CE89-4AEC-90E8-E3CA10FCA1B2}">
      <dsp:nvSpPr>
        <dsp:cNvPr id="0" name=""/>
        <dsp:cNvSpPr/>
      </dsp:nvSpPr>
      <dsp:spPr>
        <a:xfrm>
          <a:off x="5678272" y="1512174"/>
          <a:ext cx="3023562" cy="395998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50000"/>
              <a:hueOff val="168648"/>
              <a:satOff val="-3730"/>
              <a:lumOff val="27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счет средств бюджета Югры предоставлена субсидия предприятиям железнодорожного транспорта в целях сохранения доступности пассажирских перевозок железнодорожным транспортом в автономном округе пригородным сообщением по 8 маршрутам. Выделенные объемы бюджетных средств позволили удешевить стоимость билетов в среднем на 75,0 %.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Предоставлены субсидии на возмещение фактически понесенных затрат, возникших при предоставлении региональных льгот по оплате проезда железнодорожным транспортом в пригородном сообщении детям в возрасте от 5 до 7 лет в размере 75 % от действующего тарифа и обучающимся в размере 50 % от действующего тарифа.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771257" y="1605159"/>
        <a:ext cx="2837592" cy="37740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904655"/>
        </a:xfrm>
        <a:prstGeom prst="roundRect">
          <a:avLst>
            <a:gd name="adj" fmla="val 85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3645305" numCol="1" spcCol="1270" anchor="t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Franklin Gothic Medium" panose="020B0603020102020204" pitchFamily="34" charset="0"/>
            </a:rPr>
            <a:t>Протяженность сети автомобильных дорог общего пользования на территории автономного округа по итогам 2021 года составляет 7 355,34 км, из </a:t>
          </a:r>
          <a:r>
            <a:rPr lang="ru-RU" sz="1600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них 2 847,25 км </a:t>
          </a:r>
          <a:r>
            <a:rPr lang="ru-RU" sz="1600" kern="1200" dirty="0" smtClean="0">
              <a:latin typeface="Franklin Gothic Medium" panose="020B0603020102020204" pitchFamily="34" charset="0"/>
            </a:rPr>
            <a:t>– регионального или межмуниципального значения, в том числе 289 мостов и путепроводов общей протяженностью 20,93 км, 4 072,68 км – местного </a:t>
          </a:r>
          <a:r>
            <a:rPr lang="ru-RU" sz="1600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значения, </a:t>
          </a:r>
          <a:r>
            <a:rPr lang="ru-RU" sz="1600" kern="1200" dirty="0" smtClean="0">
              <a:latin typeface="Franklin Gothic Medium" panose="020B0603020102020204" pitchFamily="34" charset="0"/>
            </a:rPr>
            <a:t>433,9 км – федерального значения. </a:t>
          </a:r>
          <a:r>
            <a:rPr lang="ru-RU" sz="1600" kern="1200" dirty="0" smtClean="0">
              <a:solidFill>
                <a:schemeClr val="bg1"/>
              </a:solidFill>
              <a:latin typeface="Franklin Gothic Medium" panose="020B0603020102020204" pitchFamily="34" charset="0"/>
            </a:rPr>
            <a:t>Значения ц</a:t>
          </a:r>
          <a:r>
            <a:rPr lang="ru-RU" sz="1600" kern="1200" dirty="0" smtClean="0">
              <a:latin typeface="Franklin Gothic Medium" panose="020B0603020102020204" pitchFamily="34" charset="0"/>
            </a:rPr>
            <a:t>елевых показателей регионального портфеля проектов «БКД» в 2021 году достигнуты.</a:t>
          </a:r>
        </a:p>
      </dsp:txBody>
      <dsp:txXfrm>
        <a:off x="147000" y="147000"/>
        <a:ext cx="8634991" cy="5610655"/>
      </dsp:txXfrm>
    </dsp:sp>
    <dsp:sp modelId="{F6ED3F3F-6220-4127-BA0E-6A091A9EAA59}">
      <dsp:nvSpPr>
        <dsp:cNvPr id="0" name=""/>
        <dsp:cNvSpPr/>
      </dsp:nvSpPr>
      <dsp:spPr>
        <a:xfrm>
          <a:off x="223224" y="1800208"/>
          <a:ext cx="2656516" cy="3923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Основные мероприятия</a:t>
          </a:r>
          <a:endParaRPr lang="ru-RU" sz="1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Региональный проект «Дорожная сеть».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Проектирование, строительство и реконструкция автомобильных дорог общего пользования регионального или межмуниципального значения.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Обеспечение функционирования сети автомобильных дорог общего пользования регионального или межмуниципального значения Ханты-Мансийского автономного округа – Югры, в том числе устройство и содержание зимних автомобильных дорог и ледовых переправ общего пользования межмуниципального значения.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Строительство (реконструкция), капитальный ремонт и ремонт автомобильных дорог общего пользования местного значения.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04921" y="1881905"/>
        <a:ext cx="2493122" cy="3760604"/>
      </dsp:txXfrm>
    </dsp:sp>
    <dsp:sp modelId="{8B15B601-561D-4D8C-94C7-751C42B62791}">
      <dsp:nvSpPr>
        <dsp:cNvPr id="0" name=""/>
        <dsp:cNvSpPr/>
      </dsp:nvSpPr>
      <dsp:spPr>
        <a:xfrm>
          <a:off x="2919241" y="1800208"/>
          <a:ext cx="2008104" cy="3923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Получатели поддержки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Предоставление субсидий муниципальным образованиям на строительство (реконструкцию), капитальный ремонт и ремонт автомобильных дорог общего пользования местного значения и на строительство (реконструкцию) автомобильных дорог общего пользования местного значения с твердым покрытием до сельских населенных пунктов, не имеющих круглогодичной связи с сетью автомобильных дорог общего пользования.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2980997" y="1861964"/>
        <a:ext cx="1884592" cy="3800486"/>
      </dsp:txXfrm>
    </dsp:sp>
    <dsp:sp modelId="{57835F41-08EE-467B-8803-22BC913A3B0A}">
      <dsp:nvSpPr>
        <dsp:cNvPr id="0" name=""/>
        <dsp:cNvSpPr/>
      </dsp:nvSpPr>
      <dsp:spPr>
        <a:xfrm>
          <a:off x="4966846" y="1800208"/>
          <a:ext cx="3725487" cy="3923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Результаты</a:t>
          </a: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 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На автомобильных дорогах регионального значения завершено:</a:t>
          </a:r>
          <a:endParaRPr lang="ru-RU" sz="1100" b="1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114300" lvl="2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119,68 км </a:t>
          </a:r>
          <a:r>
            <a:rPr lang="ru-RU" sz="1100" kern="12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– капитальным ремонтом и ремонтом;</a:t>
          </a:r>
        </a:p>
        <a:p>
          <a:pPr marL="114300" lvl="2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3,89 км </a:t>
          </a:r>
          <a:r>
            <a:rPr lang="ru-RU" sz="1100" kern="12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– устройство </a:t>
          </a: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электроосвещения.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На автомобильных дорогах местного значения завершено:</a:t>
          </a:r>
          <a:endParaRPr lang="ru-RU" sz="1100" b="1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114300" lvl="2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20,48 </a:t>
          </a:r>
          <a:r>
            <a:rPr lang="ru-RU" sz="1100" kern="1200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км – капитальным ремонтом и ремонтом</a:t>
          </a: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;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114300" lvl="2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4,51 </a:t>
          </a:r>
          <a:r>
            <a:rPr lang="ru-RU" sz="11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км – строительством и реконструкцией</a:t>
          </a:r>
          <a:endParaRPr lang="ru-RU" sz="11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Выполнялись работы по содержанию автомобильных дорог и искусственных сооружений на них, протяженностью 2 847,25 км.</a:t>
          </a:r>
          <a:endParaRPr lang="ru-RU" sz="1100" b="1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За зимний период 2020-2021 годов выполнялись работы по содержанию 2 277,59 км зимних автомобильных дорог и ледовых переправ общего пользования межмуниципального значения.</a:t>
          </a:r>
          <a:endParaRPr lang="ru-RU" sz="1100" b="1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В период ноябрь-декабрь отчетного года  выполнялись работы по устройству зимних автомобильных дорог и ледовых переправ протяженностью 2 228,13 км.</a:t>
          </a:r>
          <a:endParaRPr lang="ru-RU" sz="1100" b="1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081418" y="1914780"/>
        <a:ext cx="3496343" cy="36948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87EA62-C178-4DC3-A87F-CF8EA598C149}">
      <dsp:nvSpPr>
        <dsp:cNvPr id="0" name=""/>
        <dsp:cNvSpPr/>
      </dsp:nvSpPr>
      <dsp:spPr>
        <a:xfrm>
          <a:off x="0" y="165991"/>
          <a:ext cx="1954560" cy="9772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Franklin Gothic Medium" panose="020B0603020102020204" pitchFamily="34" charset="0"/>
            </a:rPr>
            <a:t>Источник финансирования подпрограммы «Дорожное хозяйство»</a:t>
          </a:r>
          <a:endParaRPr lang="ru-RU" sz="1400" kern="1200" dirty="0">
            <a:latin typeface="Franklin Gothic Medium" panose="020B0603020102020204" pitchFamily="34" charset="0"/>
          </a:endParaRPr>
        </a:p>
      </dsp:txBody>
      <dsp:txXfrm>
        <a:off x="28624" y="194615"/>
        <a:ext cx="1897312" cy="920032"/>
      </dsp:txXfrm>
    </dsp:sp>
    <dsp:sp modelId="{BBF3C8EC-D32E-4BE6-BC97-497BD7A3CDF5}">
      <dsp:nvSpPr>
        <dsp:cNvPr id="0" name=""/>
        <dsp:cNvSpPr/>
      </dsp:nvSpPr>
      <dsp:spPr>
        <a:xfrm>
          <a:off x="195456" y="1143271"/>
          <a:ext cx="195456" cy="732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960"/>
              </a:lnTo>
              <a:lnTo>
                <a:pt x="195456" y="732960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8CDFCD-1E71-4BAA-9F8A-8FFFCAA1E136}">
      <dsp:nvSpPr>
        <dsp:cNvPr id="0" name=""/>
        <dsp:cNvSpPr/>
      </dsp:nvSpPr>
      <dsp:spPr>
        <a:xfrm>
          <a:off x="390912" y="1387591"/>
          <a:ext cx="1563648" cy="977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Дорожный фонд автономного округа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11,6 млрд. руб. (93,8%)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419536" y="1416215"/>
        <a:ext cx="1506400" cy="920032"/>
      </dsp:txXfrm>
    </dsp:sp>
    <dsp:sp modelId="{D3BFEC5E-36E2-4BDD-A8FB-59199C0AF609}">
      <dsp:nvSpPr>
        <dsp:cNvPr id="0" name=""/>
        <dsp:cNvSpPr/>
      </dsp:nvSpPr>
      <dsp:spPr>
        <a:xfrm>
          <a:off x="195456" y="1143271"/>
          <a:ext cx="195456" cy="1954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4560"/>
              </a:lnTo>
              <a:lnTo>
                <a:pt x="195456" y="1954560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CF303-C0CD-4C96-AF8B-7219CC05D2AA}">
      <dsp:nvSpPr>
        <dsp:cNvPr id="0" name=""/>
        <dsp:cNvSpPr/>
      </dsp:nvSpPr>
      <dsp:spPr>
        <a:xfrm>
          <a:off x="390912" y="2609191"/>
          <a:ext cx="1563648" cy="977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-381692"/>
              <a:satOff val="17009"/>
              <a:lumOff val="237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Иные источники финансирования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0,8 млрд. руб. (6,2%)</a:t>
          </a:r>
          <a:endParaRPr lang="ru-RU" sz="12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419536" y="2637815"/>
        <a:ext cx="1506400" cy="9200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FB7A7-EB43-42BC-BF0E-1D0E09B9C7FB}">
      <dsp:nvSpPr>
        <dsp:cNvPr id="0" name=""/>
        <dsp:cNvSpPr/>
      </dsp:nvSpPr>
      <dsp:spPr>
        <a:xfrm>
          <a:off x="0" y="0"/>
          <a:ext cx="6768752" cy="4309938"/>
        </a:xfrm>
        <a:prstGeom prst="roundRect">
          <a:avLst>
            <a:gd name="adj" fmla="val 85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3344992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Franklin Gothic Medium" panose="020B0603020102020204" pitchFamily="34" charset="0"/>
            </a:rPr>
            <a:t>Источники формирования Дорожного фонда автономного округа (основной доход)</a:t>
          </a:r>
          <a:endParaRPr lang="ru-RU" sz="2400" kern="1200" dirty="0">
            <a:latin typeface="Franklin Gothic Medium" panose="020B0603020102020204" pitchFamily="34" charset="0"/>
          </a:endParaRPr>
        </a:p>
      </dsp:txBody>
      <dsp:txXfrm>
        <a:off x="107299" y="107299"/>
        <a:ext cx="6554154" cy="4095340"/>
      </dsp:txXfrm>
    </dsp:sp>
    <dsp:sp modelId="{12FFACDA-0182-4831-90DE-54338A3712A4}">
      <dsp:nvSpPr>
        <dsp:cNvPr id="0" name=""/>
        <dsp:cNvSpPr/>
      </dsp:nvSpPr>
      <dsp:spPr>
        <a:xfrm>
          <a:off x="116732" y="1077484"/>
          <a:ext cx="1120285" cy="93710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Доходы от уплаты акцизов на автомобильное топливо, подлежащее зачислению в бюджет автономного округа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145551" y="1106303"/>
        <a:ext cx="1062647" cy="879464"/>
      </dsp:txXfrm>
    </dsp:sp>
    <dsp:sp modelId="{4635BC62-BA2B-4447-8A28-B7D10067F9D7}">
      <dsp:nvSpPr>
        <dsp:cNvPr id="0" name=""/>
        <dsp:cNvSpPr/>
      </dsp:nvSpPr>
      <dsp:spPr>
        <a:xfrm>
          <a:off x="116732" y="2035706"/>
          <a:ext cx="1120285" cy="220132"/>
        </a:xfrm>
        <a:prstGeom prst="flowChartAlternateProcess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102599"/>
              <a:satOff val="6840"/>
              <a:lumOff val="89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Транспортный налог</a:t>
          </a:r>
        </a:p>
      </dsp:txBody>
      <dsp:txXfrm>
        <a:off x="127478" y="2046452"/>
        <a:ext cx="1098793" cy="198640"/>
      </dsp:txXfrm>
    </dsp:sp>
    <dsp:sp modelId="{283B2007-63B0-4AC1-9413-5C696EAAB062}">
      <dsp:nvSpPr>
        <dsp:cNvPr id="0" name=""/>
        <dsp:cNvSpPr/>
      </dsp:nvSpPr>
      <dsp:spPr>
        <a:xfrm>
          <a:off x="116732" y="2276958"/>
          <a:ext cx="1120285" cy="1215440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205197"/>
              <a:satOff val="13680"/>
              <a:lumOff val="178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Денежные взыскания (штрафов) за нарушение законодательства РФ о безопасности дорожного движения, зачисляемых в бюджет автономного округа</a:t>
          </a:r>
        </a:p>
      </dsp:txBody>
      <dsp:txXfrm>
        <a:off x="151185" y="2311411"/>
        <a:ext cx="1051379" cy="1146534"/>
      </dsp:txXfrm>
    </dsp:sp>
    <dsp:sp modelId="{DAF9DE01-9F52-47EC-BF0F-E92B72A23395}">
      <dsp:nvSpPr>
        <dsp:cNvPr id="0" name=""/>
        <dsp:cNvSpPr/>
      </dsp:nvSpPr>
      <dsp:spPr>
        <a:xfrm>
          <a:off x="116732" y="3513517"/>
          <a:ext cx="1120285" cy="5793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Межбюджетные трансферты из бюджетов бюджетной системы РФ</a:t>
          </a:r>
        </a:p>
      </dsp:txBody>
      <dsp:txXfrm>
        <a:off x="134550" y="3531335"/>
        <a:ext cx="1084649" cy="543762"/>
      </dsp:txXfrm>
    </dsp:sp>
    <dsp:sp modelId="{B2FB326C-CEF3-4522-B76E-704AD05E789D}">
      <dsp:nvSpPr>
        <dsp:cNvPr id="0" name=""/>
        <dsp:cNvSpPr/>
      </dsp:nvSpPr>
      <dsp:spPr>
        <a:xfrm>
          <a:off x="1353750" y="1077484"/>
          <a:ext cx="5245782" cy="3016957"/>
        </a:xfrm>
        <a:prstGeom prst="roundRect">
          <a:avLst>
            <a:gd name="adj" fmla="val 10500"/>
          </a:avLst>
        </a:prstGeom>
        <a:solidFill>
          <a:schemeClr val="accent6">
            <a:shade val="50000"/>
            <a:hueOff val="-461694"/>
            <a:satOff val="30780"/>
            <a:lumOff val="40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915768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Franklin Gothic Medium" panose="020B0603020102020204" pitchFamily="34" charset="0"/>
            </a:rPr>
            <a:t>Использование средств Дорожного фонда (основной расход)</a:t>
          </a:r>
          <a:endParaRPr lang="ru-RU" sz="2400" kern="1200" dirty="0">
            <a:latin typeface="Franklin Gothic Medium" panose="020B0603020102020204" pitchFamily="34" charset="0"/>
          </a:endParaRPr>
        </a:p>
      </dsp:txBody>
      <dsp:txXfrm>
        <a:off x="1446532" y="1170266"/>
        <a:ext cx="5060218" cy="2831393"/>
      </dsp:txXfrm>
    </dsp:sp>
    <dsp:sp modelId="{C2D8392C-9F8A-4A1C-BAEA-F108D1CCE43D}">
      <dsp:nvSpPr>
        <dsp:cNvPr id="0" name=""/>
        <dsp:cNvSpPr/>
      </dsp:nvSpPr>
      <dsp:spPr>
        <a:xfrm>
          <a:off x="1484894" y="2213930"/>
          <a:ext cx="980638" cy="180000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410395"/>
              <a:satOff val="27360"/>
              <a:lumOff val="35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Строительство и реконструкция автомобильных дорог общего пользования регионального или межмуниципального значения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1515052" y="2244088"/>
        <a:ext cx="920322" cy="1739685"/>
      </dsp:txXfrm>
    </dsp:sp>
    <dsp:sp modelId="{2A5E796C-9CA2-4FE6-96E7-FAF2A7D87690}">
      <dsp:nvSpPr>
        <dsp:cNvPr id="0" name=""/>
        <dsp:cNvSpPr/>
      </dsp:nvSpPr>
      <dsp:spPr>
        <a:xfrm>
          <a:off x="2485512" y="2213930"/>
          <a:ext cx="980638" cy="180000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410395"/>
              <a:satOff val="27360"/>
              <a:lumOff val="35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Капитальный ремонт и  ремонт автомобильных дорог и искусственных сооружений на них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2515670" y="2244088"/>
        <a:ext cx="920322" cy="1739685"/>
      </dsp:txXfrm>
    </dsp:sp>
    <dsp:sp modelId="{76048124-4967-49BE-82A9-AA14C072216F}">
      <dsp:nvSpPr>
        <dsp:cNvPr id="0" name=""/>
        <dsp:cNvSpPr/>
      </dsp:nvSpPr>
      <dsp:spPr>
        <a:xfrm>
          <a:off x="3486130" y="2213930"/>
          <a:ext cx="980638" cy="180000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Содержание автомобильных дорог и искусственных сооружений на них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3516288" y="2244088"/>
        <a:ext cx="920322" cy="1739685"/>
      </dsp:txXfrm>
    </dsp:sp>
    <dsp:sp modelId="{30C360B4-0E6A-489C-9E40-F687D64209B1}">
      <dsp:nvSpPr>
        <dsp:cNvPr id="0" name=""/>
        <dsp:cNvSpPr/>
      </dsp:nvSpPr>
      <dsp:spPr>
        <a:xfrm>
          <a:off x="4486748" y="2213930"/>
          <a:ext cx="980638" cy="180000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205197"/>
              <a:satOff val="13680"/>
              <a:lumOff val="178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Устройство и содержание зимних автомобильных дорог и ледовых переправ общего пользования межмуниципального значения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4516906" y="2244088"/>
        <a:ext cx="920322" cy="1739685"/>
      </dsp:txXfrm>
    </dsp:sp>
    <dsp:sp modelId="{01194F6E-B1D3-4A9D-A576-B8DF520C9D62}">
      <dsp:nvSpPr>
        <dsp:cNvPr id="0" name=""/>
        <dsp:cNvSpPr/>
      </dsp:nvSpPr>
      <dsp:spPr>
        <a:xfrm>
          <a:off x="5487365" y="2213930"/>
          <a:ext cx="980638" cy="180000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102599"/>
              <a:satOff val="6840"/>
              <a:lumOff val="89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rPr>
            <a:t>Субсидия местным бюджетам на строительство (реконструкцию), капитальный ремонт и ремонт автомобильных дорог общего пользования местного значения</a:t>
          </a:r>
          <a:endParaRPr lang="ru-RU" sz="800" kern="1200" dirty="0">
            <a:solidFill>
              <a:schemeClr val="accent1">
                <a:lumMod val="50000"/>
              </a:schemeClr>
            </a:solidFill>
            <a:latin typeface="Franklin Gothic Medium" panose="020B0603020102020204" pitchFamily="34" charset="0"/>
          </a:endParaRPr>
        </a:p>
      </dsp:txBody>
      <dsp:txXfrm>
        <a:off x="5517523" y="2244088"/>
        <a:ext cx="920322" cy="173968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0B3B9-5E1A-4534-A151-DB5AAA1FB85D}">
      <dsp:nvSpPr>
        <dsp:cNvPr id="0" name=""/>
        <dsp:cNvSpPr/>
      </dsp:nvSpPr>
      <dsp:spPr>
        <a:xfrm>
          <a:off x="0" y="0"/>
          <a:ext cx="8928991" cy="5380517"/>
        </a:xfrm>
        <a:prstGeom prst="roundRect">
          <a:avLst>
            <a:gd name="adj" fmla="val 85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3321722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bg1"/>
            </a:solidFill>
            <a:latin typeface="Franklin Gothic Medium" panose="020B0603020102020204" pitchFamily="34" charset="0"/>
          </a:endParaRPr>
        </a:p>
      </dsp:txBody>
      <dsp:txXfrm>
        <a:off x="133951" y="133951"/>
        <a:ext cx="8661089" cy="5112615"/>
      </dsp:txXfrm>
    </dsp:sp>
    <dsp:sp modelId="{7D122EC4-6607-4303-B6EF-553320695FCC}">
      <dsp:nvSpPr>
        <dsp:cNvPr id="0" name=""/>
        <dsp:cNvSpPr/>
      </dsp:nvSpPr>
      <dsp:spPr>
        <a:xfrm>
          <a:off x="121963" y="411960"/>
          <a:ext cx="1805102" cy="4895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Реконструкция региональных автомобильных дорог, в том числе разработка ПИР:</a:t>
          </a:r>
          <a:endParaRPr lang="ru-RU" sz="1000" b="1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реконструкции участка км 21 - км 33 (СМР)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u="sng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Разработка ПИР:</a:t>
          </a:r>
          <a:endParaRPr lang="ru-RU" sz="1000" u="sng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г.Югорск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пгт.Таежный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в том числе переустройство коммуникаций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реконструкция участка км 31 - км 42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г.Нефтеюганск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левый берег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р.Обь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мостового перехода через протоку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Чеускино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5+367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мостового перехода через реку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Ватинский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Еган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142+973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г.Лянтор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Реконструкции мостового перехода через Ручей на км 34+815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Реконструкция участков: км 18 – км 34, км 181 - км 193; км 198 – км 212,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</dsp:txBody>
      <dsp:txXfrm>
        <a:off x="177476" y="467473"/>
        <a:ext cx="1694076" cy="4784972"/>
      </dsp:txXfrm>
    </dsp:sp>
    <dsp:sp modelId="{69957596-17FF-4A27-9EC4-5331E47C894C}">
      <dsp:nvSpPr>
        <dsp:cNvPr id="0" name=""/>
        <dsp:cNvSpPr/>
      </dsp:nvSpPr>
      <dsp:spPr>
        <a:xfrm>
          <a:off x="1989056" y="394309"/>
          <a:ext cx="1499370" cy="4895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184678"/>
              <a:satOff val="12312"/>
              <a:lumOff val="160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Строительство региональных автомобильных дорог:</a:t>
          </a:r>
          <a:endParaRPr lang="ru-RU" sz="1000" b="1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п.Половинка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(СМР)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мостовой переход через реку Обь в районе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Транспортная развязка в 2-х уровнях на пересечении автомобильных дорог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-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г.Радужный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и Восточного объезда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г.Нижневартовска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Обоснование инвестиций на строительство автомобильной дороги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Куминский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граница  ХМАО – Югры и Свердловской области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</dsp:txBody>
      <dsp:txXfrm>
        <a:off x="2035167" y="440420"/>
        <a:ext cx="1407148" cy="4803776"/>
      </dsp:txXfrm>
    </dsp:sp>
    <dsp:sp modelId="{1048B368-46D0-4135-80E1-B11F1F7AC16F}">
      <dsp:nvSpPr>
        <dsp:cNvPr id="0" name=""/>
        <dsp:cNvSpPr/>
      </dsp:nvSpPr>
      <dsp:spPr>
        <a:xfrm>
          <a:off x="3612689" y="411960"/>
          <a:ext cx="2192894" cy="4895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69355"/>
              <a:satOff val="24624"/>
              <a:lumOff val="321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Капитальный ремонт и ремонт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региональных автомобильных дорог :</a:t>
          </a:r>
          <a:endParaRPr lang="ru-RU" sz="1000" b="1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Ловинское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месторождение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Г.Урай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–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с.Шаим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(ПИР)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г.Когалым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Мостовой переход через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р.Кирил-Высьягун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на км 43+526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Чеускино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Уренгой – Надым – Советский, км 615 + 200 - км 634 – 200 (ПИР)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подъезд к аэропорту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г.Советский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-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-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 км 142+000 - км 155+000; км 155+000 – км 165+100; км 105+000 - км 115+000;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г. Ханты-Мансийск -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пгт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.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Талинка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, км 44+300 - км 69+300;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пгт. Талинка – Советский, км 203+105 – км 220+475;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г. Нефтеюганск – г. Сургут, км 38+295 – км 48+291;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ст. Устье – Аха – г. Урай, км 184+100 – км 199+000;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мост </a:t>
          </a: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через р. Обь в районе г. Сургута км 48+291 – км 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51+097</a:t>
          </a: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, км 53+207 – км 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59+257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мост через р. Крестьянка, км 19+000 а/д Нягань – Приобье;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- г. Нефтеюганск – Мамонтово на участках км 697+000 – км 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699+000</a:t>
          </a:r>
          <a:r>
            <a:rPr lang="ru-RU" sz="1000" kern="1200" dirty="0">
              <a:solidFill>
                <a:srgbClr val="002060"/>
              </a:solidFill>
              <a:latin typeface="Franklin Gothic Medium" panose="020B0603020102020204" pitchFamily="34" charset="0"/>
            </a:rPr>
            <a:t>, км 703+000 – км 712+000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</dsp:txBody>
      <dsp:txXfrm>
        <a:off x="3680128" y="479399"/>
        <a:ext cx="2058016" cy="4761120"/>
      </dsp:txXfrm>
    </dsp:sp>
    <dsp:sp modelId="{138DC0D4-3A43-4015-8FFC-EC564F585120}">
      <dsp:nvSpPr>
        <dsp:cNvPr id="0" name=""/>
        <dsp:cNvSpPr/>
      </dsp:nvSpPr>
      <dsp:spPr>
        <a:xfrm>
          <a:off x="5834590" y="411960"/>
          <a:ext cx="1352319" cy="4895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69355"/>
              <a:satOff val="24624"/>
              <a:lumOff val="321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Строительство и реконструкция автомобильных дорог местного значения: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Улица 5 «З» от Нефтеюганского шоссе до ул. 39 «З»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Объездная автомобильная дорога г. Сургута (Объездная автомобильная дорога 1 «З», VII пусковой комплекс, съезд на улицу Геологическую).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г.Сургут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;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Улица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Нововартовская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от улицы Героев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Самотлора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до улицы Летней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г.Нижневартовска</a:t>
          </a:r>
          <a:endParaRPr lang="ru-RU" sz="1000" kern="1200" dirty="0" smtClean="0">
            <a:solidFill>
              <a:srgbClr val="002060"/>
            </a:solidFill>
            <a:latin typeface="Franklin Gothic Medium" panose="020B0603020102020204" pitchFamily="34" charset="0"/>
          </a:endParaRPr>
        </a:p>
      </dsp:txBody>
      <dsp:txXfrm>
        <a:off x="5876178" y="453548"/>
        <a:ext cx="1269143" cy="4812822"/>
      </dsp:txXfrm>
    </dsp:sp>
    <dsp:sp modelId="{99D95A25-884F-411C-BF9F-70B375CA8F28}">
      <dsp:nvSpPr>
        <dsp:cNvPr id="0" name=""/>
        <dsp:cNvSpPr/>
      </dsp:nvSpPr>
      <dsp:spPr>
        <a:xfrm>
          <a:off x="7238378" y="411960"/>
          <a:ext cx="1541508" cy="4895998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184678"/>
              <a:satOff val="12312"/>
              <a:lumOff val="160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С </a:t>
          </a:r>
          <a:r>
            <a:rPr lang="ru-RU" sz="1000" b="1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софинансированием</a:t>
          </a:r>
          <a:r>
            <a:rPr lang="ru-RU" sz="1000" b="1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 из регионального бюджета выполнены работы:</a:t>
          </a:r>
          <a:endParaRPr lang="ru-RU" sz="1000" b="1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4,08 км - выполнен капитальный ремонт на участке «Подъездной автодороги к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с.Усть-Юган</a:t>
          </a: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» в Нефтеюганском районе;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0,48 км реконструкция  Улицы Уральская в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г.Югорске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rgbClr val="002060"/>
              </a:solidFill>
              <a:latin typeface="Franklin Gothic Medium" panose="020B0603020102020204" pitchFamily="34" charset="0"/>
            </a:rPr>
            <a:t>1,97 км выполнены работы по строительству объекта «Улично-дорожная сеть микрорайона «Береговая зона» 1 этап в </a:t>
          </a:r>
          <a:r>
            <a:rPr lang="ru-RU" sz="1000" kern="1200" dirty="0" err="1" smtClean="0">
              <a:solidFill>
                <a:srgbClr val="002060"/>
              </a:solidFill>
              <a:latin typeface="Franklin Gothic Medium" panose="020B0603020102020204" pitchFamily="34" charset="0"/>
            </a:rPr>
            <a:t>г.Ханты-Мансийске</a:t>
          </a:r>
          <a:endParaRPr lang="ru-RU" sz="1000" kern="1200" dirty="0">
            <a:solidFill>
              <a:srgbClr val="002060"/>
            </a:solidFill>
            <a:latin typeface="Franklin Gothic Medium" panose="020B0603020102020204" pitchFamily="34" charset="0"/>
          </a:endParaRPr>
        </a:p>
      </dsp:txBody>
      <dsp:txXfrm>
        <a:off x="7285785" y="459367"/>
        <a:ext cx="1446694" cy="48011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0.15213</cdr:x>
      <cdr:y>0</cdr:y>
    </cdr:from>
    <cdr:to>
      <cdr:x>0.83974</cdr:x>
      <cdr:y>0.08003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47413" y="0"/>
          <a:ext cx="6090151" cy="46166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 anchor="ctr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Medium" panose="020B0603020102020204" pitchFamily="34" charset="0"/>
            </a:rPr>
            <a:t>Распределение средств Дорожного фонда</a:t>
          </a:r>
          <a:endParaRPr lang="ru-RU" sz="24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Franklin Gothic Medium" panose="020B0603020102020204" pitchFamily="34" charset="0"/>
          </a:endParaRPr>
        </a:p>
      </cdr:txBody>
    </cdr:sp>
  </cdr:relSizeAnchor>
  <cdr:relSizeAnchor xmlns:cdr="http://schemas.openxmlformats.org/drawingml/2006/chartDrawing">
    <cdr:from>
      <cdr:x>0.10569</cdr:x>
      <cdr:y>0.49622</cdr:y>
    </cdr:from>
    <cdr:to>
      <cdr:x>0.21803</cdr:x>
      <cdr:y>0.60856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936104" y="2908060"/>
          <a:ext cx="994993" cy="65835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F079B-FC37-4C2E-963E-985D8EDB6C1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E4779-76D9-4331-8C9D-A6C3C25FC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5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E4779-76D9-4331-8C9D-A6C3C25FC13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20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83CD0-C4A2-499C-B82D-7BF00FBF0735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808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941A0-7716-403B-AC24-1BBF44B3DA7C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50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F862-436D-4084-BAF1-D72955871F2B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76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54E7-7649-4265-A6FF-47ADF45CE61B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84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2385-FD97-432D-A26B-B65B3DF1EF74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21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9606E-87D3-4A44-A891-72CB69BE3336}" type="datetime1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691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3DC01-7B3D-4C4E-B3F9-1FFDFC76EFE6}" type="datetime1">
              <a:rPr lang="ru-RU" smtClean="0"/>
              <a:t>23.05.2022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65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73FF-2371-4670-B779-558AC34E7938}" type="datetime1">
              <a:rPr lang="ru-RU" smtClean="0"/>
              <a:t>23.05.2022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43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161E2-3675-4885-AE55-3D10D690766E}" type="datetime1">
              <a:rPr lang="ru-RU" smtClean="0"/>
              <a:t>23.05.2022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25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1212-0073-46D5-ACA8-ED0F02A5DBC3}" type="datetime1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0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DB46-B915-47DF-AED2-B1C8FC4B8A94}" type="datetime1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80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5316A-152F-4838-A664-4CB226BE2101}" type="datetime1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D4CAB-E73D-435D-B8D5-9885928FE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0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3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4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10" Type="http://schemas.openxmlformats.org/officeDocument/2006/relationships/image" Target="../media/image34.jpeg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20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image" Target="../media/image24.png"/><Relationship Id="rId5" Type="http://schemas.openxmlformats.org/officeDocument/2006/relationships/diagramColors" Target="../diagrams/colors6.xml"/><Relationship Id="rId10" Type="http://schemas.openxmlformats.org/officeDocument/2006/relationships/image" Target="../media/image23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diagramQuickStyle" Target="../diagrams/quickStyle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diagramLayout" Target="../diagrams/layout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11" Type="http://schemas.openxmlformats.org/officeDocument/2006/relationships/diagramData" Target="../diagrams/data8.xml"/><Relationship Id="rId5" Type="http://schemas.openxmlformats.org/officeDocument/2006/relationships/diagramQuickStyle" Target="../diagrams/quickStyle7.xml"/><Relationship Id="rId15" Type="http://schemas.microsoft.com/office/2007/relationships/diagramDrawing" Target="../diagrams/drawing8.xml"/><Relationship Id="rId10" Type="http://schemas.openxmlformats.org/officeDocument/2006/relationships/image" Target="../media/image2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27.jpeg"/><Relationship Id="rId14" Type="http://schemas.openxmlformats.org/officeDocument/2006/relationships/diagramColors" Target="../diagrams/colors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Итоги реализации </a:t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государственной программы </a:t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Ханты - Мансийского автономного округа - Югры</a:t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«Современная </a:t>
            </a: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транспортная система</a:t>
            </a: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» </a:t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за 2021 год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72816"/>
            <a:ext cx="8229600" cy="3852876"/>
          </a:xfrm>
        </p:spPr>
      </p:pic>
      <p:sp>
        <p:nvSpPr>
          <p:cNvPr id="12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5589673"/>
            <a:ext cx="5702039" cy="9356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Департамент </a:t>
            </a:r>
            <a:r>
              <a:rPr lang="ru-RU" sz="1800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дорожного хозяйства и транспорта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Ханты-Мансийского автономного округа – Югры</a:t>
            </a:r>
          </a:p>
          <a:p>
            <a:pPr>
              <a:lnSpc>
                <a:spcPct val="100000"/>
              </a:lnSpc>
            </a:pPr>
            <a:r>
              <a:rPr lang="ru-RU" sz="1400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www.depdorhoz.admhmao.ru</a:t>
            </a:r>
            <a:endParaRPr lang="ru-RU" sz="1400" dirty="0"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27384"/>
            <a:ext cx="1423462" cy="1152128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255563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9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84784"/>
            <a:ext cx="5760640" cy="4044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«Дорожное хозяйство»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47" y="44624"/>
            <a:ext cx="881789" cy="9280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60648"/>
            <a:ext cx="2376264" cy="620332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67737332"/>
              </p:ext>
            </p:extLst>
          </p:nvPr>
        </p:nvGraphicFramePr>
        <p:xfrm>
          <a:off x="179512" y="880980"/>
          <a:ext cx="8856984" cy="5860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61002"/>
              </p:ext>
            </p:extLst>
          </p:nvPr>
        </p:nvGraphicFramePr>
        <p:xfrm>
          <a:off x="6708576" y="1889272"/>
          <a:ext cx="2111896" cy="4132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5948"/>
                <a:gridCol w="1055948"/>
              </a:tblGrid>
              <a:tr h="10330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905,20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417,00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30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3 </a:t>
                      </a:r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287,60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3 </a:t>
                      </a:r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015,40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30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4 </a:t>
                      </a:r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550,10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30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1 839,80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Franklin Gothic Medium" panose="020B0603020102020204" pitchFamily="34" charset="0"/>
                        </a:rPr>
                        <a:t>495,80  </a:t>
                      </a:r>
                      <a:endParaRPr lang="ru-RU" sz="1000" b="0" i="0" u="none" strike="noStrike" dirty="0">
                        <a:solidFill>
                          <a:srgbClr val="00206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830602"/>
              </p:ext>
            </p:extLst>
          </p:nvPr>
        </p:nvGraphicFramePr>
        <p:xfrm>
          <a:off x="3059833" y="1490112"/>
          <a:ext cx="5737029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00399"/>
                <a:gridCol w="1080120"/>
                <a:gridCol w="10565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Наименование мероприятия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Общая сумма, млн. руб.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В том числе на НП </a:t>
                      </a:r>
                      <a:r>
                        <a:rPr lang="ru-RU" sz="1000" b="0" dirty="0" smtClean="0">
                          <a:solidFill>
                            <a:srgbClr val="FFFF00"/>
                          </a:solidFill>
                          <a:latin typeface="Franklin Gothic Medium" panose="020B0603020102020204" pitchFamily="34" charset="0"/>
                        </a:rPr>
                        <a:t>«БКД</a:t>
                      </a:r>
                      <a:r>
                        <a:rPr lang="ru-RU" sz="1000" b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»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333578"/>
              </p:ext>
            </p:extLst>
          </p:nvPr>
        </p:nvGraphicFramePr>
        <p:xfrm>
          <a:off x="3059832" y="6093296"/>
          <a:ext cx="5760640" cy="370840"/>
        </p:xfrm>
        <a:graphic>
          <a:graphicData uri="http://schemas.openxmlformats.org/drawingml/2006/table">
            <a:tbl>
              <a:tblPr lastRow="1">
                <a:tableStyleId>{18603FDC-E32A-4AB5-989C-0864C3EAD2B8}</a:tableStyleId>
              </a:tblPr>
              <a:tblGrid>
                <a:gridCol w="3719242"/>
                <a:gridCol w="1020699"/>
                <a:gridCol w="10206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ИТОГ</a:t>
                      </a:r>
                      <a:endParaRPr lang="ru-RU" sz="1000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11 582,70</a:t>
                      </a:r>
                      <a:endParaRPr lang="ru-RU" sz="1000" u="none" strike="noStrike" dirty="0">
                        <a:effectLst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4 928,20  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764704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88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373"/>
            <a:ext cx="8229600" cy="646331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«Дорожное хозяйство»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308458"/>
              </p:ext>
            </p:extLst>
          </p:nvPr>
        </p:nvGraphicFramePr>
        <p:xfrm>
          <a:off x="107504" y="1360851"/>
          <a:ext cx="8928992" cy="5380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39" y="44624"/>
            <a:ext cx="737773" cy="7764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776076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Перечень основных объектов 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капитального строительства, </a:t>
            </a:r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Medium" panose="020B0603020102020204" pitchFamily="34" charset="0"/>
            </a:endParaRPr>
          </a:p>
          <a:p>
            <a:pPr lvl="0"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Medium" panose="020B0603020102020204" pitchFamily="34" charset="0"/>
              </a:rPr>
              <a:t>реализуемых подпрограммой в 2021 году</a:t>
            </a:r>
            <a:endParaRPr lang="en-US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Medium" panose="020B0603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942" y="764704"/>
            <a:ext cx="562754" cy="57548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405" y="116632"/>
            <a:ext cx="237807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9269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931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«Безопасность дорожного движения»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254714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3" y="5972141"/>
            <a:ext cx="646357" cy="625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1" y="5927516"/>
            <a:ext cx="881399" cy="7418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77" y="5891025"/>
            <a:ext cx="697760" cy="7783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6632"/>
            <a:ext cx="803249" cy="72854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485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Целевые  показатели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государственной программы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«Современная транспортная система»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985015" cy="963126"/>
          </a:xfrm>
          <a:prstGeom prst="rect">
            <a:avLst/>
          </a:prstGeom>
        </p:spPr>
      </p:pic>
      <p:graphicFrame>
        <p:nvGraphicFramePr>
          <p:cNvPr id="15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6157700"/>
              </p:ext>
            </p:extLst>
          </p:nvPr>
        </p:nvGraphicFramePr>
        <p:xfrm>
          <a:off x="179512" y="1151766"/>
          <a:ext cx="8784976" cy="5589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327571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923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624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Medium" panose="020B0603020102020204" pitchFamily="34" charset="0"/>
              </a:rPr>
              <a:t>СПАСИБО ЗА ВНИМАНИЕ!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Medium" panose="020B06030201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38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Основные подпрограммы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государственной программы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«Современная транспортная система»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815720"/>
              </p:ext>
            </p:extLst>
          </p:nvPr>
        </p:nvGraphicFramePr>
        <p:xfrm>
          <a:off x="179512" y="1600200"/>
          <a:ext cx="8712968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5314"/>
            <a:ext cx="1008112" cy="1157462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354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Распределение финансовых ресурсов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 основным подпрограммам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государственной программы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«Современная транспортная система»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2435442"/>
              </p:ext>
            </p:extLst>
          </p:nvPr>
        </p:nvGraphicFramePr>
        <p:xfrm>
          <a:off x="107504" y="1394546"/>
          <a:ext cx="892899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78878"/>
            <a:ext cx="1512167" cy="1133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212976"/>
            <a:ext cx="1008112" cy="10081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85184"/>
            <a:ext cx="3744416" cy="165618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02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«Автомобильный транспорт»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623521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64" y="116632"/>
            <a:ext cx="925548" cy="9087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3" y="5828125"/>
            <a:ext cx="646357" cy="625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1" y="5805264"/>
            <a:ext cx="881399" cy="7418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77" y="5661248"/>
            <a:ext cx="697760" cy="77833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89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«Гражданская авиация»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9771036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3" y="5828125"/>
            <a:ext cx="646357" cy="625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831624" cy="831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1" y="5805264"/>
            <a:ext cx="881399" cy="7418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77" y="5661248"/>
            <a:ext cx="697760" cy="77833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461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«Водный транспорт»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5805854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3" y="5828125"/>
            <a:ext cx="646357" cy="6252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12" y="116632"/>
            <a:ext cx="831624" cy="831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0" y="5949280"/>
            <a:ext cx="881399" cy="7418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77" y="5675001"/>
            <a:ext cx="697760" cy="778335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387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«Железнодорожный транспорт»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640617"/>
              </p:ext>
            </p:extLst>
          </p:nvPr>
        </p:nvGraphicFramePr>
        <p:xfrm>
          <a:off x="107504" y="1052736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83" y="5828125"/>
            <a:ext cx="646357" cy="625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0506"/>
            <a:ext cx="1556665" cy="830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61" y="5805264"/>
            <a:ext cx="881399" cy="7418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77" y="5675001"/>
            <a:ext cx="697760" cy="77833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332656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122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«Дорожное хозяйство»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493449"/>
              </p:ext>
            </p:extLst>
          </p:nvPr>
        </p:nvGraphicFramePr>
        <p:xfrm>
          <a:off x="107504" y="908720"/>
          <a:ext cx="892899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830291"/>
            <a:ext cx="470072" cy="4546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40" y="80056"/>
            <a:ext cx="760092" cy="7999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23052"/>
            <a:ext cx="2350706" cy="6136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056" y="2780928"/>
            <a:ext cx="481736" cy="53736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782973"/>
            <a:ext cx="596205" cy="502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548680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997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asipkinaNI\Pictures\асфальтируя-дороги-19348938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00" y="4581128"/>
            <a:ext cx="2668108" cy="188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Подпрограмма </a:t>
            </a:r>
            <a:b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500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«Дорожное хозяйство»</a:t>
            </a:r>
            <a:endParaRPr lang="ru-RU" sz="2500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98779945"/>
              </p:ext>
            </p:extLst>
          </p:nvPr>
        </p:nvGraphicFramePr>
        <p:xfrm>
          <a:off x="169168" y="908720"/>
          <a:ext cx="1954560" cy="3752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2267744" y="908720"/>
            <a:ext cx="6696744" cy="576064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Дорожный фонд автономного округа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47" y="44624"/>
            <a:ext cx="881789" cy="928056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494372"/>
              </p:ext>
            </p:extLst>
          </p:nvPr>
        </p:nvGraphicFramePr>
        <p:xfrm>
          <a:off x="2483766" y="1473984"/>
          <a:ext cx="6480722" cy="109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6"/>
                <a:gridCol w="2952328"/>
                <a:gridCol w="2952328"/>
              </a:tblGrid>
              <a:tr h="1090920">
                <a:tc>
                  <a:txBody>
                    <a:bodyPr/>
                    <a:lstStyle/>
                    <a:p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anose="020B0603020102020204" pitchFamily="34" charset="0"/>
                        </a:rPr>
                        <a:t>Закон автономного округа от 28.11.2011 № 104-оз «О дорожном фонде Ханты-Мансийского автономного округа – Югры»</a:t>
                      </a:r>
                    </a:p>
                    <a:p>
                      <a:pPr algn="just"/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Franklin Gothic Medium" panose="020B0603020102020204" pitchFamily="34" charset="0"/>
                        </a:rPr>
                        <a:t>Постановление Правительства автономного округа от 12.07.2012 № 249-п «О порядке формирования и использования средств дорожного  фонда Ханты-Мансийского автономного округа – Югры»</a:t>
                      </a:r>
                      <a:endParaRPr lang="ru-RU" sz="11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2776"/>
            <a:ext cx="764704" cy="7647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63" y="1484784"/>
            <a:ext cx="128005" cy="1084998"/>
          </a:xfrm>
          <a:prstGeom prst="rect">
            <a:avLst/>
          </a:prstGeom>
        </p:spPr>
      </p:pic>
      <p:graphicFrame>
        <p:nvGraphicFramePr>
          <p:cNvPr id="21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5559327"/>
              </p:ext>
            </p:extLst>
          </p:nvPr>
        </p:nvGraphicFramePr>
        <p:xfrm>
          <a:off x="2267744" y="2420888"/>
          <a:ext cx="6768752" cy="4309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404664"/>
            <a:ext cx="2133600" cy="365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fld id="{5A1D4CAB-E73D-435D-B8D5-9885928FEB75}" type="slidenum"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fld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849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7010</TotalTime>
  <Words>2523</Words>
  <Application>Microsoft Office PowerPoint</Application>
  <PresentationFormat>Экран (4:3)</PresentationFormat>
  <Paragraphs>208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Итоги реализации  государственной программы  Ханты - Мансийского автономного округа - Югры «Современная транспортная система»  за 2021 год</vt:lpstr>
      <vt:lpstr>Основные подпрограммы  государственной программы  «Современная транспортная система»</vt:lpstr>
      <vt:lpstr>Распределение финансовых ресурсов  по основным подпрограммам  государственной программы «Современная транспортная система»</vt:lpstr>
      <vt:lpstr>Подпрограмма  «Автомобильный транспорт»</vt:lpstr>
      <vt:lpstr>Подпрограмма  «Гражданская авиация»</vt:lpstr>
      <vt:lpstr>Подпрограмма  «Водный транспорт»</vt:lpstr>
      <vt:lpstr>Подпрограмма  «Железнодорожный транспорт»</vt:lpstr>
      <vt:lpstr>Подпрограмма  «Дорожное хозяйство»</vt:lpstr>
      <vt:lpstr>Подпрограмма  «Дорожное хозяйство»</vt:lpstr>
      <vt:lpstr>Подпрограмма  «Дорожное хозяйство»</vt:lpstr>
      <vt:lpstr>Подпрограмма  «Дорожное хозяйство»</vt:lpstr>
      <vt:lpstr>Подпрограмма  «Безопасность дорожного движения»</vt:lpstr>
      <vt:lpstr>Целевые  показатели  государственной программы  «Современная транспортная система»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реализации  государственной программы Ханты-Мансийского автономного округа - Югры «Современная транспортная система»</dc:title>
  <dc:creator>Засыпкина Наталья Ивановна</dc:creator>
  <cp:lastModifiedBy>Соловьева Ольга Ростиславна</cp:lastModifiedBy>
  <cp:revision>440</cp:revision>
  <cp:lastPrinted>2022-05-23T09:44:14Z</cp:lastPrinted>
  <dcterms:created xsi:type="dcterms:W3CDTF">2021-04-13T07:21:58Z</dcterms:created>
  <dcterms:modified xsi:type="dcterms:W3CDTF">2022-05-23T11:51:40Z</dcterms:modified>
</cp:coreProperties>
</file>