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20" r:id="rId2"/>
    <p:sldMasterId id="2147483744" r:id="rId3"/>
  </p:sldMasterIdLst>
  <p:notesMasterIdLst>
    <p:notesMasterId r:id="rId17"/>
  </p:notesMasterIdLst>
  <p:handoutMasterIdLst>
    <p:handoutMasterId r:id="rId18"/>
  </p:handoutMasterIdLst>
  <p:sldIdLst>
    <p:sldId id="314" r:id="rId4"/>
    <p:sldId id="718" r:id="rId5"/>
    <p:sldId id="715" r:id="rId6"/>
    <p:sldId id="716" r:id="rId7"/>
    <p:sldId id="723" r:id="rId8"/>
    <p:sldId id="724" r:id="rId9"/>
    <p:sldId id="727" r:id="rId10"/>
    <p:sldId id="726" r:id="rId11"/>
    <p:sldId id="725" r:id="rId12"/>
    <p:sldId id="728" r:id="rId13"/>
    <p:sldId id="722" r:id="rId14"/>
    <p:sldId id="729" r:id="rId15"/>
    <p:sldId id="719" r:id="rId16"/>
  </p:sldIdLst>
  <p:sldSz cx="12192000" cy="6858000"/>
  <p:notesSz cx="6797675" cy="9928225"/>
  <p:embeddedFontLst>
    <p:embeddedFont>
      <p:font typeface="Roboto Light" panose="020B0604020202020204" charset="0"/>
      <p:regular r:id="rId19"/>
      <p: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Akrobat ExtraBold" panose="00000900000000000000" charset="-52"/>
      <p:bold r:id="rId23"/>
    </p:embeddedFont>
    <p:embeddedFont>
      <p:font typeface="Akrobat ExtraLight" panose="00000400000000000000" charset="-52"/>
      <p:regular r:id="rId24"/>
    </p:embeddedFont>
    <p:embeddedFont>
      <p:font typeface="Roboto Black" panose="020B0604020202020204" charset="0"/>
      <p:bold r:id="rId25"/>
      <p:boldItalic r:id="rId26"/>
    </p:embeddedFont>
    <p:embeddedFont>
      <p:font typeface="Akrobat Bold" panose="00000800000000000000" charset="-52"/>
      <p:bold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уртяк" initials="АА" lastIdx="3" clrIdx="0">
    <p:extLst/>
  </p:cmAuthor>
  <p:cmAuthor id="2" name="Eduard Kintsle" initials="EK" lastIdx="2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9CD6"/>
    <a:srgbClr val="5B9BD5"/>
    <a:srgbClr val="FFFFB9"/>
    <a:srgbClr val="F3665B"/>
    <a:srgbClr val="70AD47"/>
    <a:srgbClr val="82BF62"/>
    <a:srgbClr val="E0EEF2"/>
    <a:srgbClr val="1DC348"/>
    <a:srgbClr val="595959"/>
    <a:srgbClr val="3D3D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78046" autoAdjust="0"/>
  </p:normalViewPr>
  <p:slideViewPr>
    <p:cSldViewPr snapToGrid="0">
      <p:cViewPr varScale="1">
        <p:scale>
          <a:sx n="91" d="100"/>
          <a:sy n="91" d="100"/>
        </p:scale>
        <p:origin x="129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YazovskihLU\Desktop\&#1053;&#1072;%20&#1055;&#1088;&#1072;&#1074;&#1080;&#1090;&#1077;&#1083;&#1100;&#1089;&#1090;&#1074;&#1077;&#1085;&#1085;&#1099;&#1081;%20&#1095;&#1072;&#1089;\&#1055;&#1088;&#1080;&#1083;&#1086;&#1078;&#1077;&#1085;&#1080;&#1077;%201%20&#1048;&#1085;&#1092;&#1086;&#1088;&#1084;&#1072;&#1094;&#1080;&#1103;%20&#1086;%20&#1074;&#1074;&#1086;&#1076;&#1077;%20&#1086;&#1073;&#1098;&#1077;&#1082;&#1090;&#1086;&#1074;%20&#1079;&#1072;%202022%20&#1075;&#1086;&#1076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92D050"/>
              </a:solidFill>
            </c:spPr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3"/>
            <c:bubble3D val="0"/>
            <c:spPr>
              <a:solidFill>
                <a:srgbClr val="FF0000"/>
              </a:solidFill>
            </c:spPr>
          </c:dPt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5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6"/>
            <c:bubble3D val="0"/>
            <c:spPr>
              <a:solidFill>
                <a:schemeClr val="accent5"/>
              </a:solidFill>
            </c:spPr>
          </c:dPt>
          <c:dLbls>
            <c:dLbl>
              <c:idx val="0"/>
              <c:layout>
                <c:manualLayout>
                  <c:x val="0.17826276348196948"/>
                  <c:y val="-9.0136509849940691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4508818109178407"/>
                  <c:y val="-1.3062842333801328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0078479966955803"/>
                  <c:y val="0.10426778606316595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5685046581287257"/>
                  <c:y val="0.122629243500254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8885395831097321"/>
                  <c:y val="-5.7854200344162277E-2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23106408597037786"/>
                  <c:y val="-0.12362030905077263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0.13449372517817551"/>
                  <c:y val="-0.14404279232468833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1.4995686305223174E-2"/>
                  <c:y val="-0.14480759761209683"/>
                </c:manualLayout>
              </c:layout>
              <c:showLegendKey val="1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>
                    <a:latin typeface="+mn-lt"/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Лист3!$E$7:$E$14</c:f>
              <c:strCache>
                <c:ptCount val="8"/>
                <c:pt idx="0">
                  <c:v>управление государственным имуществом</c:v>
                </c:pt>
                <c:pt idx="1">
                  <c:v>образование</c:v>
                </c:pt>
                <c:pt idx="2">
                  <c:v>транспорт</c:v>
                </c:pt>
                <c:pt idx="3">
                  <c:v>здравоохранение</c:v>
                </c:pt>
                <c:pt idx="4">
                  <c:v>жилищно-коммунальный комплекс</c:v>
                </c:pt>
                <c:pt idx="5">
                  <c:v>жилищная сфера</c:v>
                </c:pt>
                <c:pt idx="6">
                  <c:v>социальное  и демографическое развитие</c:v>
                </c:pt>
                <c:pt idx="7">
                  <c:v>экологическая безопасность</c:v>
                </c:pt>
              </c:strCache>
            </c:strRef>
          </c:cat>
          <c:val>
            <c:numRef>
              <c:f>Лист3!$F$7:$F$14</c:f>
              <c:numCache>
                <c:formatCode>General</c:formatCode>
                <c:ptCount val="8"/>
                <c:pt idx="0">
                  <c:v>9</c:v>
                </c:pt>
                <c:pt idx="1">
                  <c:v>8</c:v>
                </c:pt>
                <c:pt idx="2">
                  <c:v>2</c:v>
                </c:pt>
                <c:pt idx="3">
                  <c:v>4</c:v>
                </c:pt>
                <c:pt idx="4">
                  <c:v>2</c:v>
                </c:pt>
                <c:pt idx="5">
                  <c:v>2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0.35853</cdr:x>
      <cdr:y>0.40728</cdr:y>
    </cdr:from>
    <cdr:to>
      <cdr:x>0.62927</cdr:x>
      <cdr:y>0.63586</cdr:y>
    </cdr:to>
    <cdr:sp macro="" textlink="">
      <cdr:nvSpPr>
        <cdr:cNvPr id="3" name="TextBox 29">
          <a:extLst xmlns:a="http://schemas.openxmlformats.org/drawingml/2006/main">
            <a:ext uri="{FF2B5EF4-FFF2-40B4-BE49-F238E27FC236}">
              <a16:creationId xmlns:lc="http://schemas.openxmlformats.org/drawingml/2006/lockedCanvas" xmlns:r="http://schemas.openxmlformats.org/officeDocument/2006/relationships" xmlns:p="http://schemas.openxmlformats.org/presentationml/2006/main" xmlns:a16="http://schemas.microsoft.com/office/drawing/2014/main" xmlns="" id="{7174C2E3-CFAA-4157-ACF7-4372B7683630}"/>
            </a:ext>
          </a:extLst>
        </cdr:cNvPr>
        <cdr:cNvSpPr txBox="1"/>
      </cdr:nvSpPr>
      <cdr:spPr>
        <a:xfrm xmlns:a="http://schemas.openxmlformats.org/drawingml/2006/main">
          <a:off x="2755900" y="2343151"/>
          <a:ext cx="2081131" cy="13150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no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>
            <a:lnSpc>
              <a:spcPct val="80000"/>
            </a:lnSpc>
          </a:pPr>
          <a:r>
            <a:rPr lang="en-US" sz="6000" b="1">
              <a:solidFill>
                <a:srgbClr val="595959"/>
              </a:solidFill>
              <a:latin typeface="Akrobat Bold" panose="00000800000000000000" pitchFamily="50" charset="-52"/>
            </a:rPr>
            <a:t>29</a:t>
          </a:r>
          <a:endParaRPr lang="ru-RU" sz="6000" b="1">
            <a:solidFill>
              <a:srgbClr val="595959"/>
            </a:solidFill>
            <a:latin typeface="Akrobat Bold" panose="00000800000000000000" pitchFamily="50" charset="-52"/>
          </a:endParaRPr>
        </a:p>
        <a:p xmlns:a="http://schemas.openxmlformats.org/drawingml/2006/main">
          <a:pPr algn="ctr">
            <a:lnSpc>
              <a:spcPct val="80000"/>
            </a:lnSpc>
          </a:pPr>
          <a:r>
            <a:rPr lang="ru-RU" sz="2400">
              <a:solidFill>
                <a:srgbClr val="595959"/>
              </a:solidFill>
              <a:latin typeface="Akrobat ExtraLight" panose="00000400000000000000" pitchFamily="50" charset="-52"/>
            </a:rPr>
            <a:t>объектов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48071-2FE3-4C79-B7D1-F3620AC5E3DE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D9C61-0B2B-4128-B420-BD1E8DBF9D9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928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8134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134"/>
          </a:xfrm>
          <a:prstGeom prst="rect">
            <a:avLst/>
          </a:prstGeom>
        </p:spPr>
        <p:txBody>
          <a:bodyPr vert="horz" lIns="91422" tIns="45711" rIns="91422" bIns="45711" rtlCol="0"/>
          <a:lstStyle>
            <a:lvl1pPr algn="r">
              <a:defRPr sz="1200"/>
            </a:lvl1pPr>
          </a:lstStyle>
          <a:p>
            <a:fld id="{FD426FA1-8F96-44E7-9DEC-F0A4BD2C0765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1" rIns="91422" bIns="4571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22" tIns="45711" rIns="91422" bIns="4571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2"/>
            <a:ext cx="2945659" cy="498133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2"/>
            <a:ext cx="2945659" cy="498133"/>
          </a:xfrm>
          <a:prstGeom prst="rect">
            <a:avLst/>
          </a:prstGeom>
        </p:spPr>
        <p:txBody>
          <a:bodyPr vert="horz" lIns="91422" tIns="45711" rIns="91422" bIns="45711" rtlCol="0" anchor="b"/>
          <a:lstStyle>
            <a:lvl1pPr algn="r">
              <a:defRPr sz="1200"/>
            </a:lvl1pPr>
          </a:lstStyle>
          <a:p>
            <a:fld id="{35EE01D2-E7E3-44D8-B206-F9536206FC6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464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E01D2-E7E3-44D8-B206-F9536206FC62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381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595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/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1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5121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EE01D2-E7E3-44D8-B206-F9536206FC6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8728E8-8B17-433D-9DDF-67C371DE7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44CED79-7B43-44B0-B27A-B89148771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91E96D-F0B0-4FB1-ADC3-A4EB485A5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5EF5327-59C2-44A1-8B17-71CCBBCB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CEBBAD-7C76-4DD3-B510-A59472532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471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157DAB-494B-415F-903C-D4198DE9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F0AD7D7-2B68-4096-95D6-3AF5B772F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01DDA15-D40E-439F-9E4C-F9B7FFE01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520383F-9116-4E9E-98F0-C56B76B5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2C858DA-3F9B-44E9-8547-18A49EF83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6050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1284232-06C9-4A8D-ACB1-8652288307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8035A84-717A-4499-9D44-A5D095F686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DC19962-2B1F-4ED7-9878-FBB79F421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E94C47D-B41B-4105-BE14-8B959CD7A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31A4460-3556-4C86-9730-41967DD83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79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48728E8-8B17-433D-9DDF-67C371DE7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E44CED79-7B43-44B0-B27A-B89148771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A91E96D-F0B0-4FB1-ADC3-A4EB485A5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5EF5327-59C2-44A1-8B17-71CCBBCB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5CEBBAD-7C76-4DD3-B510-A59472532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8761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E50DC0-5623-4B6A-9A17-FD03409C4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AC4224F-255D-4C46-9078-DDB8C999B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6B414E-E723-4F24-8697-562ADED24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2F03B9-2D66-47CF-89AE-B16E0F8F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C21B6A5-F185-4FBC-9448-4D908F54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574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362DE6-04A9-4014-AF1C-D0E801363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5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0969301-70AE-45F1-B4BC-618DCC7A9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44E827-FB3F-4A67-8403-539C213E1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A1CB32A-5873-41A5-87B8-8D0F60894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D70A2E-1377-41C8-AAEE-575CC90B6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6973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4AD69D5-3061-4E72-AFB9-23FEE581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91D34D-F92E-4CCC-B460-49DD380933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3CF51D5-7172-4793-9A6A-BF8DE0A7B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E1BFE3E-FA8B-48D5-B267-6D7A6C98F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A5086DE-82E5-4E6F-9D53-5D797ADD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B284CA0-F639-481C-B3BD-120AA26EE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82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BD8073-364F-4CCC-8F16-44BCAEE8C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CCC24AB-5937-4216-A16B-7D7E46FC7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F14AC6C-542F-4632-8409-BB1F20425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DD196E1-EA20-4CF1-A7AB-FFF38F0BE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B542C1B-1384-4C38-B6B0-7BAC0CEDFE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FF929CA-0D1E-472F-871C-D1A1D87B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C0EA9D3-D398-4B67-80A9-381A4564A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B1395ED-ED3C-4E34-92DB-762A71D71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335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18937A-B01B-42A5-ACCA-9177F6988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FACA923-EDB6-43DC-9086-4330EBE2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30A4376-3DA0-4775-9087-6D5F1939F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6846615-7BC2-4C75-98D9-7AF2513A9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920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6194EB20-2CCE-4184-BEA5-B50F099CD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9283CB9-CCB5-4CF9-87BF-7AFE60A92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F7FE37E-FD40-429A-A8F0-2270F0B5F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227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CE019A-6AC4-439D-97E0-1B2E59B5E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106DFBA-21CD-4C58-A600-0F9B197C4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45C6DFF-C460-4368-8C49-4620A9FC5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83558FB-205F-40CC-B93B-D6D538F57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6D861F0-F5A4-4E35-BB16-8D8AE2B4A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F70BB8F-71BA-4D49-93D7-1BC5EABB3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1275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4E50DC0-5623-4B6A-9A17-FD03409C4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AC4224F-255D-4C46-9078-DDB8C999B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D6B414E-E723-4F24-8697-562ADED24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82F03B9-2D66-47CF-89AE-B16E0F8F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C21B6A5-F185-4FBC-9448-4D908F54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13979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12D074-FC2E-4289-88CF-58C9FE3A8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988FDD0-B346-45A1-BEB0-C4047391A9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5E855A6-3B16-468C-AF3B-3369B5454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BA2718E-1BD8-4C73-AB4F-0B11947B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668DCF8-97CA-4E34-843C-18217F0D8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402E588-FEAF-47C8-BD45-1A53C24F1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2625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7157DAB-494B-415F-903C-D4198DE9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F0AD7D7-2B68-4096-95D6-3AF5B772F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01DDA15-D40E-439F-9E4C-F9B7FFE01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520383F-9116-4E9E-98F0-C56B76B5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C2C858DA-3F9B-44E9-8547-18A49EF83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38134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1284232-06C9-4A8D-ACB1-8652288307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8035A84-717A-4499-9D44-A5D095F686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FDC19962-2B1F-4ED7-9878-FBB79F421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E94C47D-B41B-4105-BE14-8B959CD7A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31A4460-3556-4C86-9730-41967DD83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6347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8728E8-8B17-433D-9DDF-67C371DE7B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44CED79-7B43-44B0-B27A-B891487719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A91E96D-F0B0-4FB1-ADC3-A4EB485A5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5EF5327-59C2-44A1-8B17-71CCBBCBE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5CEBBAD-7C76-4DD3-B510-A59472532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98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E50DC0-5623-4B6A-9A17-FD03409C4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AC4224F-255D-4C46-9078-DDB8C999B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D6B414E-E723-4F24-8697-562ADED24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82F03B9-2D66-47CF-89AE-B16E0F8F6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C21B6A5-F185-4FBC-9448-4D908F54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5996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362DE6-04A9-4014-AF1C-D0E801363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0969301-70AE-45F1-B4BC-618DCC7A9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F44E827-FB3F-4A67-8403-539C213E1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1CB32A-5873-41A5-87B8-8D0F60894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8D70A2E-1377-41C8-AAEE-575CC90B6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5313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AD69D5-3061-4E72-AFB9-23FEE581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91D34D-F92E-4CCC-B460-49DD380933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83CF51D5-7172-4793-9A6A-BF8DE0A7B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E1BFE3E-FA8B-48D5-B267-6D7A6C98F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A5086DE-82E5-4E6F-9D53-5D797ADD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B284CA0-F639-481C-B3BD-120AA26EE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26494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BD8073-364F-4CCC-8F16-44BCAEE8C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CCC24AB-5937-4216-A16B-7D7E46FC7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F14AC6C-542F-4632-8409-BB1F20425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DD196E1-EA20-4CF1-A7AB-FFF38F0BE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EB542C1B-1384-4C38-B6B0-7BAC0CEDFE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FF929CA-0D1E-472F-871C-D1A1D87B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AC0EA9D3-D398-4B67-80A9-381A4564A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BB1395ED-ED3C-4E34-92DB-762A71D71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004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18937A-B01B-42A5-ACCA-9177F6988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FACA923-EDB6-43DC-9086-4330EBE2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30A4376-3DA0-4775-9087-6D5F1939F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16846615-7BC2-4C75-98D9-7AF2513A9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1476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6194EB20-2CCE-4184-BEA5-B50F099CD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9283CB9-CCB5-4CF9-87BF-7AFE60A92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F7FE37E-FD40-429A-A8F0-2270F0B5F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2131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362DE6-04A9-4014-AF1C-D0E801363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5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0969301-70AE-45F1-B4BC-618DCC7A9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F44E827-FB3F-4A67-8403-539C213E1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A1CB32A-5873-41A5-87B8-8D0F60894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8D70A2E-1377-41C8-AAEE-575CC90B6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7561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6CE019A-6AC4-439D-97E0-1B2E59B5E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106DFBA-21CD-4C58-A600-0F9B197C4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645C6DFF-C460-4368-8C49-4620A9FC5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983558FB-205F-40CC-B93B-D6D538F57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6D861F0-F5A4-4E35-BB16-8D8AE2B4A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F70BB8F-71BA-4D49-93D7-1BC5EABB3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3072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112D074-FC2E-4289-88CF-58C9FE3A8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988FDD0-B346-45A1-BEB0-C4047391A9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5E855A6-3B16-468C-AF3B-3369B5454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BBA2718E-1BD8-4C73-AB4F-0B11947B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668DCF8-97CA-4E34-843C-18217F0D8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402E588-FEAF-47C8-BD45-1A53C24F1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97633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7157DAB-494B-415F-903C-D4198DE97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4F0AD7D7-2B68-4096-95D6-3AF5B772F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01DDA15-D40E-439F-9E4C-F9B7FFE01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20383F-9116-4E9E-98F0-C56B76B5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2C858DA-3F9B-44E9-8547-18A49EF83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11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1284232-06C9-4A8D-ACB1-8652288307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8035A84-717A-4499-9D44-A5D095F686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DC19962-2B1F-4ED7-9878-FBB79F421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E94C47D-B41B-4105-BE14-8B959CD7A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31A4460-3556-4C86-9730-41967DD83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99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4AD69D5-3061-4E72-AFB9-23FEE5818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391D34D-F92E-4CCC-B460-49DD380933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83CF51D5-7172-4793-9A6A-BF8DE0A7B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E1BFE3E-FA8B-48D5-B267-6D7A6C98F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0A5086DE-82E5-4E6F-9D53-5D797ADDC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B284CA0-F639-481C-B3BD-120AA26EE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9498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BD8073-364F-4CCC-8F16-44BCAEE8C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DCCC24AB-5937-4216-A16B-7D7E46FC71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F14AC6C-542F-4632-8409-BB1F20425A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DD196E1-EA20-4CF1-A7AB-FFF38F0BE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EB542C1B-1384-4C38-B6B0-7BAC0CEDFE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4FF929CA-0D1E-472F-871C-D1A1D87B3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AC0EA9D3-D398-4B67-80A9-381A4564A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BB1395ED-ED3C-4E34-92DB-762A71D71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0603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C18937A-B01B-42A5-ACCA-9177F6988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9FACA923-EDB6-43DC-9086-4330EBE2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30A4376-3DA0-4775-9087-6D5F1939F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16846615-7BC2-4C75-98D9-7AF2513A9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8758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6194EB20-2CCE-4184-BEA5-B50F099CD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9283CB9-CCB5-4CF9-87BF-7AFE60A92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DF7FE37E-FD40-429A-A8F0-2270F0B5F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845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CE019A-6AC4-439D-97E0-1B2E59B5E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106DFBA-21CD-4C58-A600-0F9B197C4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645C6DFF-C460-4368-8C49-4620A9FC5C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983558FB-205F-40CC-B93B-D6D538F57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6D861F0-F5A4-4E35-BB16-8D8AE2B4A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F70BB8F-71BA-4D49-93D7-1BC5EABB3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156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12D074-FC2E-4289-88CF-58C9FE3A8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1988FDD0-B346-45A1-BEB0-C4047391A9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75E855A6-3B16-468C-AF3B-3369B54543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BBA2718E-1BD8-4C73-AB4F-0B11947BA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668DCF8-97CA-4E34-843C-18217F0D86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402E588-FEAF-47C8-BD45-1A53C24F1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64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559258-6C71-4952-8BF0-EA4DAE9FC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5873E4E-88F7-4218-B9F2-311B0088B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2336292-55EB-4C9D-8AED-0F6F158CDE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0D727-BE02-496F-B68E-32CD8951429B}" type="datetimeFigureOut">
              <a:rPr lang="ru-RU" smtClean="0"/>
              <a:pPr/>
              <a:t>28.06.2023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C058F9-BF0C-4E32-8616-65B17C123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6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A0DD24C-12AA-4AB1-9A3E-757B03F6D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900F5-D75A-4E90-8206-A553D38AD61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33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2559258-6C71-4952-8BF0-EA4DAE9FC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5873E4E-88F7-4218-B9F2-311B0088B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2336292-55EB-4C9D-8AED-0F6F158CDE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2C058F9-BF0C-4E32-8616-65B17C123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6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A0DD24C-12AA-4AB1-9A3E-757B03F6D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6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260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559258-6C71-4952-8BF0-EA4DAE9FC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45873E4E-88F7-4218-B9F2-311B0088B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2336292-55EB-4C9D-8AED-0F6F158CDE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0D727-BE02-496F-B68E-32CD8951429B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28.06.2023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2C058F9-BF0C-4E32-8616-65B17C1235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A0DD24C-12AA-4AB1-9A3E-757B03F6D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D900F5-D75A-4E90-8206-A553D38AD61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53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D1FA6D9-2A3E-42C6-9623-25CD27A044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961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90CAA75B-41AD-4093-BDA3-ED74B843BF90}"/>
              </a:ext>
            </a:extLst>
          </p:cNvPr>
          <p:cNvSpPr/>
          <p:nvPr/>
        </p:nvSpPr>
        <p:spPr>
          <a:xfrm rot="5400000">
            <a:off x="-435508" y="3284913"/>
            <a:ext cx="1487530" cy="6165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74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259" y="2163305"/>
            <a:ext cx="1107094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 panose="00000900000000000000" pitchFamily="50" charset="-52"/>
              </a:rPr>
              <a:t> «</a:t>
            </a:r>
            <a:r>
              <a:rPr lang="ru-RU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 panose="00000900000000000000" pitchFamily="50" charset="-52"/>
              </a:rPr>
              <a:t>Об эффективности механизмов строительства и реконструкции объектов социальной и инженерной инфраструктуры в Ханты-Мансийском автономном округе - Югре»</a:t>
            </a:r>
          </a:p>
          <a:p>
            <a:pPr algn="ctr"/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Akrobat ExtraBold" panose="00000900000000000000" pitchFamily="50" charset="-52"/>
            </a:endParaRPr>
          </a:p>
          <a:p>
            <a:pPr algn="ctr"/>
            <a:endParaRPr lang="ru-RU" sz="3200" b="1" dirty="0">
              <a:solidFill>
                <a:schemeClr val="tx1">
                  <a:lumMod val="65000"/>
                  <a:lumOff val="35000"/>
                </a:schemeClr>
              </a:solidFill>
              <a:latin typeface="Akrobat ExtraBold" panose="00000900000000000000" pitchFamily="50" charset="-52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B6101B14-C1E5-4A5E-B33F-1D8932D29F51}"/>
              </a:ext>
            </a:extLst>
          </p:cNvPr>
          <p:cNvSpPr/>
          <p:nvPr/>
        </p:nvSpPr>
        <p:spPr>
          <a:xfrm rot="5400000">
            <a:off x="11155336" y="3300274"/>
            <a:ext cx="1487530" cy="58579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6077F5B0-E010-493A-9900-FFF42F278EE1}"/>
              </a:ext>
            </a:extLst>
          </p:cNvPr>
          <p:cNvSpPr/>
          <p:nvPr/>
        </p:nvSpPr>
        <p:spPr>
          <a:xfrm>
            <a:off x="8819292" y="1249886"/>
            <a:ext cx="25646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pc="50" dirty="0" smtClean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Правительство</a:t>
            </a:r>
            <a:endParaRPr lang="ru-RU" sz="1200" spc="50" dirty="0"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ctr"/>
            <a:r>
              <a:rPr lang="ru-RU" sz="1200" spc="50" dirty="0"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Ханты-Мансийского автономного округа – Югры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E098E5CD-D695-4E26-A97B-8BD5ED363559}"/>
              </a:ext>
            </a:extLst>
          </p:cNvPr>
          <p:cNvSpPr/>
          <p:nvPr/>
        </p:nvSpPr>
        <p:spPr>
          <a:xfrm>
            <a:off x="-174683" y="4814385"/>
            <a:ext cx="1219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robat ExtraLight" panose="00000400000000000000" charset="-52"/>
              </a:rPr>
              <a:t>г. Ханты-Мансийск</a:t>
            </a:r>
          </a:p>
          <a:p>
            <a:pPr algn="ctr"/>
            <a:r>
              <a:rPr lang="ru-RU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krobat ExtraLight" panose="00000400000000000000" charset="-52"/>
              </a:rPr>
              <a:t>15 июня 2023 </a:t>
            </a:r>
            <a:r>
              <a:rPr lang="ru-RU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krobat ExtraLight" panose="00000400000000000000" charset="-52"/>
              </a:rPr>
              <a:t>года</a:t>
            </a:r>
          </a:p>
        </p:txBody>
      </p:sp>
      <p:pic>
        <p:nvPicPr>
          <p:cNvPr id="17" name="Рисунок 16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57BD9DF3-3C5F-4FB9-AA14-5C1C6F646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3" y="5835544"/>
            <a:ext cx="11831868" cy="719269"/>
          </a:xfrm>
          <a:prstGeom prst="rect">
            <a:avLst/>
          </a:prstGeom>
        </p:spPr>
      </p:pic>
      <p:pic>
        <p:nvPicPr>
          <p:cNvPr id="14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046" y="402601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976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8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Объекты планируемые к вводу до конца 2023 года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22824" y="958895"/>
            <a:ext cx="10430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Реконструкция комплексного центра социального обслуживания населения в </a:t>
            </a:r>
            <a:r>
              <a:rPr lang="ru-RU" sz="2000" b="1" dirty="0" err="1" smtClean="0"/>
              <a:t>г.Мегионе</a:t>
            </a:r>
            <a:endParaRPr lang="ru-RU" sz="2000" b="1" dirty="0" smtClean="0">
              <a:latin typeface="Akrobat ExtraBold" charset="-52"/>
            </a:endParaRPr>
          </a:p>
        </p:txBody>
      </p:sp>
      <p:pic>
        <p:nvPicPr>
          <p:cNvPr id="22" name="Рисунок 21" descr="IMG_20230526_1129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9091" y="1338731"/>
            <a:ext cx="5909338" cy="3266722"/>
          </a:xfrm>
          <a:prstGeom prst="rect">
            <a:avLst/>
          </a:prstGeom>
        </p:spPr>
      </p:pic>
      <p:pic>
        <p:nvPicPr>
          <p:cNvPr id="23" name="Рисунок 22" descr="IMG_20230526_1129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24805" y="1349298"/>
            <a:ext cx="4839195" cy="324500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8742" y="4708135"/>
            <a:ext cx="102039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Процент готовности – </a:t>
            </a:r>
            <a:r>
              <a:rPr lang="ru-RU" b="1" dirty="0" smtClean="0"/>
              <a:t>93%.</a:t>
            </a:r>
            <a:endParaRPr lang="ru-RU" b="1" dirty="0"/>
          </a:p>
          <a:p>
            <a:r>
              <a:rPr lang="ru-RU" b="1" dirty="0"/>
              <a:t>Технические показатели:</a:t>
            </a:r>
          </a:p>
          <a:p>
            <a:r>
              <a:rPr lang="ru-RU" dirty="0"/>
              <a:t>площадь – </a:t>
            </a:r>
            <a:r>
              <a:rPr lang="ru-RU" dirty="0" smtClean="0"/>
              <a:t>6 128 </a:t>
            </a:r>
            <a:r>
              <a:rPr lang="ru-RU" dirty="0"/>
              <a:t>кв</a:t>
            </a:r>
            <a:r>
              <a:rPr lang="ru-RU" dirty="0" smtClean="0"/>
              <a:t>. м.</a:t>
            </a:r>
          </a:p>
          <a:p>
            <a:r>
              <a:rPr lang="ru-RU" dirty="0" smtClean="0"/>
              <a:t>мощность – ежедневное количество посещений 150 чел., количество койко-мест 20 шт.</a:t>
            </a:r>
          </a:p>
          <a:p>
            <a:r>
              <a:rPr lang="ru-RU" b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75" name="Прямая соединительная линия 74">
            <a:extLst>
              <a:ext uri="{FF2B5EF4-FFF2-40B4-BE49-F238E27FC236}">
                <a16:creationId xmlns="" xmlns:a16="http://schemas.microsoft.com/office/drawing/2014/main" id="{3F197673-AA52-43FA-B0DB-EB48AD6ED859}"/>
              </a:ext>
            </a:extLst>
          </p:cNvPr>
          <p:cNvCxnSpPr>
            <a:cxnSpLocks/>
          </p:cNvCxnSpPr>
          <p:nvPr/>
        </p:nvCxnSpPr>
        <p:spPr>
          <a:xfrm flipH="1">
            <a:off x="1035696" y="3302547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45127" y="1929051"/>
            <a:ext cx="104303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krobat ExtraBold" panose="00000900000000000000" pitchFamily="50" charset="-52"/>
              </a:rPr>
              <a:t>Преимущества новой программы:</a:t>
            </a: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11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cxnSp>
        <p:nvCxnSpPr>
          <p:cNvPr id="122" name="Прямая соединительная линия 121">
            <a:extLst>
              <a:ext uri="{FF2B5EF4-FFF2-40B4-BE49-F238E27FC236}">
                <a16:creationId xmlns="" xmlns:a16="http://schemas.microsoft.com/office/drawing/2014/main" id="{CC0D5466-122B-46F0-BF7D-DA43E6F51016}"/>
              </a:ext>
            </a:extLst>
          </p:cNvPr>
          <p:cNvCxnSpPr>
            <a:cxnSpLocks/>
          </p:cNvCxnSpPr>
          <p:nvPr/>
        </p:nvCxnSpPr>
        <p:spPr>
          <a:xfrm flipH="1">
            <a:off x="1035697" y="2398623"/>
            <a:ext cx="104603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="" xmlns:a16="http://schemas.microsoft.com/office/drawing/2014/main" id="{094B3B2A-ADAF-4B27-B6A9-491FBD4A0F0E}"/>
              </a:ext>
            </a:extLst>
          </p:cNvPr>
          <p:cNvCxnSpPr>
            <a:cxnSpLocks/>
          </p:cNvCxnSpPr>
          <p:nvPr/>
        </p:nvCxnSpPr>
        <p:spPr>
          <a:xfrm flipV="1">
            <a:off x="1027668" y="2398623"/>
            <a:ext cx="14416" cy="356727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>
            <a:extLst>
              <a:ext uri="{FF2B5EF4-FFF2-40B4-BE49-F238E27FC236}">
                <a16:creationId xmlns="" xmlns:a16="http://schemas.microsoft.com/office/drawing/2014/main" id="{78539384-E179-4450-B554-9AB537746D0E}"/>
              </a:ext>
            </a:extLst>
          </p:cNvPr>
          <p:cNvCxnSpPr>
            <a:cxnSpLocks/>
          </p:cNvCxnSpPr>
          <p:nvPr/>
        </p:nvCxnSpPr>
        <p:spPr>
          <a:xfrm flipH="1">
            <a:off x="1045126" y="2767955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1365982" y="2567900"/>
            <a:ext cx="101300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000" dirty="0"/>
              <a:t>Формирование единой долгосрочной сбалансированной </a:t>
            </a:r>
            <a:r>
              <a:rPr lang="ru-RU" sz="2000" dirty="0" smtClean="0"/>
              <a:t>программы.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«Строительство и капитальный ремонт» в 2023 году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6799" y="928320"/>
            <a:ext cx="107634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krobat ExtraBold" charset="-52"/>
              </a:rPr>
              <a:t>В целях </a:t>
            </a:r>
            <a:r>
              <a:rPr lang="ru-RU" sz="2000" dirty="0">
                <a:latin typeface="Akrobat ExtraBold" charset="-52"/>
              </a:rPr>
              <a:t>повышения эффективности управления строительной отраслью на 2023 год и на плановый период 2024-2027 </a:t>
            </a:r>
            <a:r>
              <a:rPr lang="ru-RU" sz="2000" dirty="0" err="1">
                <a:latin typeface="Akrobat ExtraBold" charset="-52"/>
              </a:rPr>
              <a:t>г.г</a:t>
            </a:r>
            <a:r>
              <a:rPr lang="ru-RU" sz="2000" dirty="0">
                <a:latin typeface="Akrobat ExtraBold" charset="-52"/>
              </a:rPr>
              <a:t>. </a:t>
            </a:r>
            <a:r>
              <a:rPr lang="ru-RU" sz="2000" dirty="0" smtClean="0">
                <a:latin typeface="Akrobat ExtraBold" charset="-52"/>
              </a:rPr>
              <a:t>разработана единая новая  государственная программа</a:t>
            </a:r>
          </a:p>
          <a:p>
            <a:pPr algn="ctr"/>
            <a:r>
              <a:rPr lang="ru-RU" sz="2000" dirty="0" smtClean="0">
                <a:latin typeface="Akrobat ExtraBold" charset="-52"/>
              </a:rPr>
              <a:t>«</a:t>
            </a:r>
            <a:r>
              <a:rPr lang="ru-RU" sz="2000" dirty="0">
                <a:latin typeface="Akrobat ExtraBold" charset="-52"/>
              </a:rPr>
              <a:t>Строительство и капитальный </a:t>
            </a:r>
            <a:r>
              <a:rPr lang="ru-RU" sz="2000" dirty="0" smtClean="0">
                <a:latin typeface="Akrobat ExtraBold" charset="-52"/>
              </a:rPr>
              <a:t>ремонт</a:t>
            </a:r>
            <a:r>
              <a:rPr lang="ru-RU" sz="2000" dirty="0">
                <a:latin typeface="Akrobat ExtraBold" charset="-52"/>
              </a:rPr>
              <a:t>».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48524" y="4659957"/>
            <a:ext cx="10206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Сокращение </a:t>
            </a:r>
            <a:r>
              <a:rPr lang="ru-RU" sz="2000" dirty="0"/>
              <a:t>продолжительности инвестиционно-строительного цикла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365981" y="3105835"/>
            <a:ext cx="10130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Единый </a:t>
            </a:r>
            <a:r>
              <a:rPr lang="ru-RU" sz="2000" dirty="0" err="1"/>
              <a:t>госзаказчик</a:t>
            </a:r>
            <a:r>
              <a:rPr lang="ru-RU" sz="2000" dirty="0"/>
              <a:t>, осуществляющий: финансовое планирование и обеспечение ресурсами, контроль на всех этапах проектирования, инженерных изысканий, строительства, реконструкции и капитального ремонта. 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="" xmlns:a16="http://schemas.microsoft.com/office/drawing/2014/main" id="{3F197673-AA52-43FA-B0DB-EB48AD6ED859}"/>
              </a:ext>
            </a:extLst>
          </p:cNvPr>
          <p:cNvCxnSpPr>
            <a:cxnSpLocks/>
          </p:cNvCxnSpPr>
          <p:nvPr/>
        </p:nvCxnSpPr>
        <p:spPr>
          <a:xfrm flipH="1">
            <a:off x="1042084" y="4202079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="" xmlns:a16="http://schemas.microsoft.com/office/drawing/2014/main" id="{3F197673-AA52-43FA-B0DB-EB48AD6ED859}"/>
              </a:ext>
            </a:extLst>
          </p:cNvPr>
          <p:cNvCxnSpPr>
            <a:cxnSpLocks/>
          </p:cNvCxnSpPr>
          <p:nvPr/>
        </p:nvCxnSpPr>
        <p:spPr>
          <a:xfrm flipH="1">
            <a:off x="1015740" y="5125781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1348524" y="3998237"/>
            <a:ext cx="10305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/>
              <a:t>Отраслевые Департаменты </a:t>
            </a:r>
            <a:r>
              <a:rPr lang="ru-RU" sz="2000" dirty="0"/>
              <a:t>будут освобождены от  «несвойственных для них </a:t>
            </a:r>
            <a:r>
              <a:rPr lang="ru-RU" sz="2000" dirty="0" smtClean="0"/>
              <a:t>функций», единый </a:t>
            </a:r>
            <a:r>
              <a:rPr lang="ru-RU" sz="2000" dirty="0" err="1"/>
              <a:t>госзаказчик</a:t>
            </a:r>
            <a:r>
              <a:rPr lang="ru-RU" sz="2000" dirty="0"/>
              <a:t> будет отвечать и за строительство объектов здравоохранения, спорта, образования.</a:t>
            </a: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="" xmlns:a16="http://schemas.microsoft.com/office/drawing/2014/main" id="{3F197673-AA52-43FA-B0DB-EB48AD6ED859}"/>
              </a:ext>
            </a:extLst>
          </p:cNvPr>
          <p:cNvCxnSpPr>
            <a:cxnSpLocks/>
          </p:cNvCxnSpPr>
          <p:nvPr/>
        </p:nvCxnSpPr>
        <p:spPr>
          <a:xfrm flipH="1">
            <a:off x="1045127" y="5640046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336595" y="5437082"/>
            <a:ext cx="101300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/>
              <a:t>Стимулирование развития современных строительных предприятий.</a:t>
            </a:r>
          </a:p>
        </p:txBody>
      </p:sp>
    </p:spTree>
    <p:extLst>
      <p:ext uri="{BB962C8B-B14F-4D97-AF65-F5344CB8AC3E}">
        <p14:creationId xmlns:p14="http://schemas.microsoft.com/office/powerpoint/2010/main" val="394773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 noChangeAspect="1"/>
          </p:cNvSpPr>
          <p:nvPr>
            <p:ph type="ctrTitle" idx="4294967295"/>
          </p:nvPr>
        </p:nvSpPr>
        <p:spPr bwMode="auto">
          <a:xfrm>
            <a:off x="237698" y="103190"/>
            <a:ext cx="7439812" cy="496887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600" b="1">
                <a:solidFill>
                  <a:prstClr val="black">
                    <a:lumMod val="65000"/>
                    <a:lumOff val="35000"/>
                  </a:prstClr>
                </a:solidFill>
                <a:latin typeface="Akrobat ExtraBold"/>
                <a:ea typeface="+mn-ea"/>
                <a:cs typeface="+mn-cs"/>
              </a:rPr>
              <a:t>Строительство и капитальный ремонт</a:t>
            </a:r>
          </a:p>
        </p:txBody>
      </p:sp>
      <p:pic>
        <p:nvPicPr>
          <p:cNvPr id="77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1393608" y="150274"/>
            <a:ext cx="560695" cy="543970"/>
          </a:xfrm>
          <a:prstGeom prst="rect">
            <a:avLst/>
          </a:prstGeom>
          <a:noFill/>
        </p:spPr>
      </p:pic>
      <p:cxnSp>
        <p:nvCxnSpPr>
          <p:cNvPr id="90" name="Прямая соединительная линия 89"/>
          <p:cNvCxnSpPr>
            <a:cxnSpLocks/>
          </p:cNvCxnSpPr>
          <p:nvPr/>
        </p:nvCxnSpPr>
        <p:spPr bwMode="auto">
          <a:xfrm>
            <a:off x="310551" y="647161"/>
            <a:ext cx="7366957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 bwMode="auto">
          <a:xfrm>
            <a:off x="3047998" y="1190245"/>
            <a:ext cx="2399216" cy="100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6000" b="1">
                <a:solidFill>
                  <a:schemeClr val="accent5"/>
                </a:solidFill>
                <a:latin typeface="Akrobat ExtraBold"/>
              </a:rPr>
              <a:t>514</a:t>
            </a:r>
          </a:p>
        </p:txBody>
      </p:sp>
      <p:sp>
        <p:nvSpPr>
          <p:cNvPr id="9" name="TextBox 8"/>
          <p:cNvSpPr txBox="1"/>
          <p:nvPr/>
        </p:nvSpPr>
        <p:spPr bwMode="auto">
          <a:xfrm>
            <a:off x="763780" y="2598864"/>
            <a:ext cx="1193987" cy="701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24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1524398" y="2762275"/>
            <a:ext cx="3210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КОНЦЕССИЯ</a:t>
            </a:r>
          </a:p>
        </p:txBody>
      </p:sp>
      <p:sp>
        <p:nvSpPr>
          <p:cNvPr id="10" name="TextBox 9"/>
          <p:cNvSpPr txBox="1"/>
          <p:nvPr/>
        </p:nvSpPr>
        <p:spPr bwMode="auto">
          <a:xfrm>
            <a:off x="741216" y="3676512"/>
            <a:ext cx="119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1046461" y="3830400"/>
            <a:ext cx="32107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СУБСИДИЯ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547540" y="4728497"/>
            <a:ext cx="1193627" cy="7013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204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1524398" y="4840414"/>
            <a:ext cx="265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ПРЯМЫЕ ИНВЕСТИЦИИ</a:t>
            </a:r>
          </a:p>
        </p:txBody>
      </p:sp>
      <p:sp>
        <p:nvSpPr>
          <p:cNvPr id="225" name="TextBox 224"/>
          <p:cNvSpPr txBox="1"/>
          <p:nvPr/>
        </p:nvSpPr>
        <p:spPr bwMode="auto">
          <a:xfrm>
            <a:off x="4371779" y="1389305"/>
            <a:ext cx="2186415" cy="6953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2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КОЛИЧЕСТВО</a:t>
            </a:r>
            <a:endParaRPr/>
          </a:p>
          <a:p>
            <a:pPr>
              <a:lnSpc>
                <a:spcPct val="90000"/>
              </a:lnSpc>
              <a:defRPr/>
            </a:pPr>
            <a:r>
              <a:rPr lang="ru-RU" sz="22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ОБЪЕКТОВ</a:t>
            </a:r>
            <a:endParaRPr/>
          </a:p>
        </p:txBody>
      </p:sp>
      <p:sp>
        <p:nvSpPr>
          <p:cNvPr id="92" name="TextBox 91"/>
          <p:cNvSpPr txBox="1"/>
          <p:nvPr/>
        </p:nvSpPr>
        <p:spPr bwMode="auto">
          <a:xfrm>
            <a:off x="5080189" y="2701995"/>
            <a:ext cx="3573538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транспортной системы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здравоохранения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культуры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экологической безопасности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спорта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социально-демографического развития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образования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жилищной сферы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ЖКК и энергетики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Безопасность жизнедеятельности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Научно-технологическое развитие</a:t>
            </a:r>
            <a:endParaRPr dirty="0"/>
          </a:p>
          <a:p>
            <a:pPr algn="r">
              <a:lnSpc>
                <a:spcPct val="150000"/>
              </a:lnSpc>
              <a:defRPr/>
            </a:pPr>
            <a:r>
              <a:rPr lang="ru-RU" sz="1400" dirty="0">
                <a:latin typeface="Roboto Light"/>
                <a:ea typeface="Roboto Light"/>
                <a:cs typeface="Roboto Light"/>
              </a:rPr>
              <a:t>Промышленность</a:t>
            </a:r>
          </a:p>
        </p:txBody>
      </p:sp>
      <p:sp>
        <p:nvSpPr>
          <p:cNvPr id="93" name="TextBox 92"/>
          <p:cNvSpPr txBox="1"/>
          <p:nvPr/>
        </p:nvSpPr>
        <p:spPr bwMode="auto">
          <a:xfrm>
            <a:off x="9011722" y="2354494"/>
            <a:ext cx="10683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000000"/>
                </a:solidFill>
                <a:latin typeface="Roboto Light"/>
                <a:ea typeface="Roboto Light"/>
                <a:cs typeface="Roboto Light"/>
              </a:rPr>
              <a:t>Количество</a:t>
            </a:r>
            <a:endParaRPr/>
          </a:p>
        </p:txBody>
      </p:sp>
      <p:cxnSp>
        <p:nvCxnSpPr>
          <p:cNvPr id="94" name="Прямая соединительная линия 93"/>
          <p:cNvCxnSpPr>
            <a:cxnSpLocks/>
          </p:cNvCxnSpPr>
          <p:nvPr/>
        </p:nvCxnSpPr>
        <p:spPr bwMode="auto">
          <a:xfrm>
            <a:off x="10426563" y="2631493"/>
            <a:ext cx="14808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TextBox 260"/>
          <p:cNvSpPr txBox="1"/>
          <p:nvPr/>
        </p:nvSpPr>
        <p:spPr bwMode="auto">
          <a:xfrm>
            <a:off x="10044403" y="2354494"/>
            <a:ext cx="19201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200">
                <a:solidFill>
                  <a:srgbClr val="000000"/>
                </a:solidFill>
                <a:latin typeface="Roboto Light"/>
                <a:ea typeface="Roboto Light"/>
                <a:cs typeface="Roboto Light"/>
              </a:rPr>
              <a:t>Стоимость, млн руб.</a:t>
            </a:r>
            <a:endParaRPr/>
          </a:p>
        </p:txBody>
      </p:sp>
      <p:sp>
        <p:nvSpPr>
          <p:cNvPr id="262" name="TextBox 261"/>
          <p:cNvSpPr txBox="1"/>
          <p:nvPr/>
        </p:nvSpPr>
        <p:spPr bwMode="auto">
          <a:xfrm>
            <a:off x="7507005" y="2354495"/>
            <a:ext cx="11467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200">
                <a:solidFill>
                  <a:srgbClr val="000000"/>
                </a:solidFill>
                <a:latin typeface="Roboto Light"/>
                <a:ea typeface="Roboto Light"/>
                <a:cs typeface="Roboto Light"/>
              </a:rPr>
              <a:t>Отрасли</a:t>
            </a:r>
            <a:endParaRPr/>
          </a:p>
        </p:txBody>
      </p:sp>
      <p:cxnSp>
        <p:nvCxnSpPr>
          <p:cNvPr id="281" name="Прямая соединительная линия 280"/>
          <p:cNvCxnSpPr>
            <a:cxnSpLocks/>
          </p:cNvCxnSpPr>
          <p:nvPr/>
        </p:nvCxnSpPr>
        <p:spPr bwMode="auto">
          <a:xfrm flipV="1">
            <a:off x="1057591" y="1693347"/>
            <a:ext cx="0" cy="656949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 bwMode="auto">
          <a:xfrm>
            <a:off x="909327" y="3286683"/>
            <a:ext cx="450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+</a:t>
            </a:r>
            <a:endParaRPr/>
          </a:p>
        </p:txBody>
      </p:sp>
      <p:sp>
        <p:nvSpPr>
          <p:cNvPr id="6" name="TextBox 5"/>
          <p:cNvSpPr txBox="1"/>
          <p:nvPr/>
        </p:nvSpPr>
        <p:spPr bwMode="auto">
          <a:xfrm>
            <a:off x="909327" y="4440305"/>
            <a:ext cx="450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+</a:t>
            </a:r>
            <a:endParaRPr/>
          </a:p>
        </p:txBody>
      </p:sp>
      <p:sp>
        <p:nvSpPr>
          <p:cNvPr id="7" name="TextBox 6"/>
          <p:cNvSpPr txBox="1"/>
          <p:nvPr/>
        </p:nvSpPr>
        <p:spPr bwMode="auto">
          <a:xfrm>
            <a:off x="8897281" y="3031816"/>
            <a:ext cx="13732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35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8983023" y="3354160"/>
            <a:ext cx="12492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6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9170934" y="2762569"/>
            <a:ext cx="8734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13" name="TextBox 12"/>
          <p:cNvSpPr txBox="1"/>
          <p:nvPr/>
        </p:nvSpPr>
        <p:spPr bwMode="auto">
          <a:xfrm>
            <a:off x="9040098" y="3996762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20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9108706" y="4301805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18" name="TextBox 17"/>
          <p:cNvSpPr txBox="1"/>
          <p:nvPr/>
        </p:nvSpPr>
        <p:spPr bwMode="auto">
          <a:xfrm>
            <a:off x="9183402" y="3661122"/>
            <a:ext cx="8485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7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9040098" y="4606668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97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9063885" y="4942714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10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9063883" y="5267106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48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10620341" y="3034729"/>
            <a:ext cx="1090806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34 211,3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3" name="TextBox 22"/>
          <p:cNvSpPr txBox="1"/>
          <p:nvPr/>
        </p:nvSpPr>
        <p:spPr bwMode="auto">
          <a:xfrm>
            <a:off x="10510713" y="3348238"/>
            <a:ext cx="1089726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3 372,8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10702432" y="2762275"/>
            <a:ext cx="849609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264,9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5" name="TextBox 24"/>
          <p:cNvSpPr txBox="1"/>
          <p:nvPr/>
        </p:nvSpPr>
        <p:spPr bwMode="auto">
          <a:xfrm>
            <a:off x="10620341" y="3996762"/>
            <a:ext cx="1090086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15 542,2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10702432" y="4606668"/>
            <a:ext cx="1090086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 dirty="0">
                <a:solidFill>
                  <a:schemeClr val="bg2">
                    <a:lumMod val="50000"/>
                  </a:schemeClr>
                </a:solidFill>
                <a:latin typeface="Akrobat ExtraBold"/>
              </a:rPr>
              <a:t>111 295,4</a:t>
            </a:r>
            <a:endParaRPr lang="ru-RU" sz="100" b="1" dirty="0">
              <a:solidFill>
                <a:schemeClr val="bg2">
                  <a:lumMod val="50000"/>
                </a:schemeClr>
              </a:solidFill>
              <a:latin typeface="Akrobat ExtraBold"/>
            </a:endParaRPr>
          </a:p>
        </p:txBody>
      </p:sp>
      <p:sp>
        <p:nvSpPr>
          <p:cNvPr id="27" name="TextBox 26"/>
          <p:cNvSpPr txBox="1"/>
          <p:nvPr/>
        </p:nvSpPr>
        <p:spPr bwMode="auto">
          <a:xfrm>
            <a:off x="10702432" y="3661122"/>
            <a:ext cx="1015339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10 660,4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0511793" y="4301805"/>
            <a:ext cx="1088646" cy="335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321,0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29" name="TextBox 28"/>
          <p:cNvSpPr txBox="1"/>
          <p:nvPr/>
        </p:nvSpPr>
        <p:spPr bwMode="auto">
          <a:xfrm>
            <a:off x="10620341" y="4945221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2 422,0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30" name="TextBox 29"/>
          <p:cNvSpPr txBox="1"/>
          <p:nvPr/>
        </p:nvSpPr>
        <p:spPr bwMode="auto">
          <a:xfrm>
            <a:off x="10623222" y="5251214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9 058,7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cxnSp>
        <p:nvCxnSpPr>
          <p:cNvPr id="227" name="Прямая соединительная линия 226"/>
          <p:cNvCxnSpPr>
            <a:cxnSpLocks/>
          </p:cNvCxnSpPr>
          <p:nvPr/>
        </p:nvCxnSpPr>
        <p:spPr bwMode="auto">
          <a:xfrm>
            <a:off x="7559095" y="2616761"/>
            <a:ext cx="10139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8" name="Прямая соединительная линия 227"/>
          <p:cNvCxnSpPr>
            <a:cxnSpLocks/>
          </p:cNvCxnSpPr>
          <p:nvPr/>
        </p:nvCxnSpPr>
        <p:spPr bwMode="auto">
          <a:xfrm>
            <a:off x="9108706" y="2631493"/>
            <a:ext cx="9503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Прямая соединительная линия 232"/>
          <p:cNvCxnSpPr>
            <a:cxnSpLocks/>
          </p:cNvCxnSpPr>
          <p:nvPr/>
        </p:nvCxnSpPr>
        <p:spPr bwMode="auto">
          <a:xfrm flipV="1">
            <a:off x="8192802" y="1666305"/>
            <a:ext cx="0" cy="654944"/>
          </a:xfrm>
          <a:prstGeom prst="line">
            <a:avLst/>
          </a:prstGeom>
          <a:ln>
            <a:solidFill>
              <a:schemeClr val="tx1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Прямая соединительная линия 248"/>
          <p:cNvCxnSpPr>
            <a:cxnSpLocks/>
          </p:cNvCxnSpPr>
          <p:nvPr/>
        </p:nvCxnSpPr>
        <p:spPr bwMode="auto">
          <a:xfrm>
            <a:off x="1057591" y="1693347"/>
            <a:ext cx="19904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/>
          <p:cNvSpPr txBox="1"/>
          <p:nvPr/>
        </p:nvSpPr>
        <p:spPr bwMode="auto">
          <a:xfrm>
            <a:off x="6270805" y="1389305"/>
            <a:ext cx="2161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000000"/>
                </a:solidFill>
                <a:latin typeface="Roboto Light"/>
                <a:ea typeface="Roboto Light"/>
                <a:cs typeface="Roboto Light"/>
              </a:rPr>
              <a:t>по отраслям</a:t>
            </a:r>
            <a:endParaRPr/>
          </a:p>
        </p:txBody>
      </p:sp>
      <p:cxnSp>
        <p:nvCxnSpPr>
          <p:cNvPr id="277" name="Прямая соединительная линия 276"/>
          <p:cNvCxnSpPr>
            <a:cxnSpLocks/>
          </p:cNvCxnSpPr>
          <p:nvPr/>
        </p:nvCxnSpPr>
        <p:spPr bwMode="auto">
          <a:xfrm>
            <a:off x="6509888" y="1666305"/>
            <a:ext cx="1682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TextBox 277"/>
          <p:cNvSpPr txBox="1"/>
          <p:nvPr/>
        </p:nvSpPr>
        <p:spPr bwMode="auto">
          <a:xfrm>
            <a:off x="1046461" y="1418311"/>
            <a:ext cx="21560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200">
                <a:solidFill>
                  <a:srgbClr val="000000"/>
                </a:solidFill>
                <a:latin typeface="Roboto Light"/>
                <a:ea typeface="Roboto Light"/>
                <a:cs typeface="Roboto Light"/>
              </a:rPr>
              <a:t>по механизмам</a:t>
            </a:r>
            <a:endParaRPr/>
          </a:p>
        </p:txBody>
      </p:sp>
      <p:sp>
        <p:nvSpPr>
          <p:cNvPr id="53" name="TextBox 52"/>
          <p:cNvSpPr txBox="1"/>
          <p:nvPr/>
        </p:nvSpPr>
        <p:spPr bwMode="auto">
          <a:xfrm>
            <a:off x="461317" y="5824226"/>
            <a:ext cx="119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285</a:t>
            </a:r>
          </a:p>
        </p:txBody>
      </p:sp>
      <p:sp>
        <p:nvSpPr>
          <p:cNvPr id="54" name="TextBox 53"/>
          <p:cNvSpPr txBox="1"/>
          <p:nvPr/>
        </p:nvSpPr>
        <p:spPr bwMode="auto">
          <a:xfrm>
            <a:off x="1456205" y="5928322"/>
            <a:ext cx="26519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КАП. РЕМОНТЫ</a:t>
            </a:r>
          </a:p>
          <a:p>
            <a:pPr>
              <a:lnSpc>
                <a:spcPct val="150000"/>
              </a:lnSpc>
              <a:defRPr/>
            </a:pPr>
            <a:r>
              <a:rPr lang="ru-RU" sz="1400">
                <a:latin typeface="Roboto Light"/>
                <a:ea typeface="Roboto Light"/>
                <a:cs typeface="Roboto Light"/>
              </a:rPr>
              <a:t>Стоимость </a:t>
            </a: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8 772,5 </a:t>
            </a:r>
            <a:r>
              <a:rPr lang="ru-RU" sz="1400">
                <a:latin typeface="Roboto Light"/>
                <a:ea typeface="Roboto Light"/>
                <a:cs typeface="Roboto Light"/>
              </a:rPr>
              <a:t>млн. руб.</a:t>
            </a:r>
          </a:p>
        </p:txBody>
      </p:sp>
      <p:sp>
        <p:nvSpPr>
          <p:cNvPr id="55" name="TextBox 54"/>
          <p:cNvSpPr txBox="1"/>
          <p:nvPr/>
        </p:nvSpPr>
        <p:spPr bwMode="auto">
          <a:xfrm>
            <a:off x="918451" y="5528213"/>
            <a:ext cx="4507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+</a:t>
            </a:r>
            <a:endParaRPr/>
          </a:p>
        </p:txBody>
      </p:sp>
      <p:sp>
        <p:nvSpPr>
          <p:cNvPr id="49" name="TextBox 48"/>
          <p:cNvSpPr txBox="1"/>
          <p:nvPr/>
        </p:nvSpPr>
        <p:spPr bwMode="auto">
          <a:xfrm>
            <a:off x="9091011" y="5604354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50" name="TextBox 49"/>
          <p:cNvSpPr txBox="1"/>
          <p:nvPr/>
        </p:nvSpPr>
        <p:spPr bwMode="auto">
          <a:xfrm>
            <a:off x="10620341" y="5589768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337,2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51" name="TextBox 50"/>
          <p:cNvSpPr txBox="1"/>
          <p:nvPr/>
        </p:nvSpPr>
        <p:spPr bwMode="auto">
          <a:xfrm>
            <a:off x="9091010" y="5942907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52" name="TextBox 51"/>
          <p:cNvSpPr txBox="1"/>
          <p:nvPr/>
        </p:nvSpPr>
        <p:spPr bwMode="auto">
          <a:xfrm>
            <a:off x="10623222" y="5974489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4 757,3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56" name="TextBox 55"/>
          <p:cNvSpPr txBox="1"/>
          <p:nvPr/>
        </p:nvSpPr>
        <p:spPr bwMode="auto">
          <a:xfrm>
            <a:off x="9091010" y="6263205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  <p:sp>
        <p:nvSpPr>
          <p:cNvPr id="57" name="TextBox 56"/>
          <p:cNvSpPr txBox="1"/>
          <p:nvPr/>
        </p:nvSpPr>
        <p:spPr bwMode="auto">
          <a:xfrm>
            <a:off x="10623222" y="6263205"/>
            <a:ext cx="1087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/>
            </a:pPr>
            <a:r>
              <a:rPr lang="ru-RU" sz="1600" b="1">
                <a:solidFill>
                  <a:schemeClr val="tx1">
                    <a:lumMod val="65000"/>
                    <a:lumOff val="35000"/>
                  </a:schemeClr>
                </a:solidFill>
                <a:latin typeface="Akrobat ExtraBold"/>
              </a:rPr>
              <a:t>1 510,5</a:t>
            </a:r>
            <a:endParaRPr lang="ru-RU" sz="100" b="1">
              <a:solidFill>
                <a:srgbClr val="F3665B"/>
              </a:solidFill>
              <a:latin typeface="Akrobat ExtraBold"/>
            </a:endParaRPr>
          </a:p>
        </p:txBody>
      </p:sp>
    </p:spTree>
    <p:extLst>
      <p:ext uri="{BB962C8B-B14F-4D97-AF65-F5344CB8AC3E}">
        <p14:creationId xmlns:p14="http://schemas.microsoft.com/office/powerpoint/2010/main" val="305501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m="http://schemas.openxmlformats.org/officeDocument/2006/math" xmlns:w="http://schemas.openxmlformats.org/wordprocessingml/2006/main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1D1FA6D9-2A3E-42C6-9623-25CD27A044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9614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90CAA75B-41AD-4093-BDA3-ED74B843BF90}"/>
              </a:ext>
            </a:extLst>
          </p:cNvPr>
          <p:cNvSpPr/>
          <p:nvPr/>
        </p:nvSpPr>
        <p:spPr>
          <a:xfrm rot="5400000">
            <a:off x="-435508" y="3284913"/>
            <a:ext cx="1487530" cy="61652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74A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6606" y="3283550"/>
            <a:ext cx="105007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СПАСИБО ЗА ВНИМАНИЕ!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B6101B14-C1E5-4A5E-B33F-1D8932D29F51}"/>
              </a:ext>
            </a:extLst>
          </p:cNvPr>
          <p:cNvSpPr/>
          <p:nvPr/>
        </p:nvSpPr>
        <p:spPr>
          <a:xfrm rot="5400000">
            <a:off x="11155336" y="3300274"/>
            <a:ext cx="1487530" cy="5857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8819279" y="387253"/>
            <a:ext cx="2564673" cy="1508964"/>
            <a:chOff x="883220" y="452281"/>
            <a:chExt cx="2564673" cy="1508964"/>
          </a:xfrm>
        </p:grpSpPr>
        <p:pic>
          <p:nvPicPr>
            <p:cNvPr id="24" name="Picture 4" descr="ÐÐ°ÑÑÐ¸Ð½ÐºÐ¸ Ð¿Ð¾ Ð·Ð°Ð¿ÑÐ¾ÑÑ Ð³ÐµÑÐ± ÑÐ¼Ð°Ð¾">
              <a:extLst>
                <a:ext uri="{FF2B5EF4-FFF2-40B4-BE49-F238E27FC236}">
                  <a16:creationId xmlns:a16="http://schemas.microsoft.com/office/drawing/2014/main" xmlns="" id="{9962FA58-F3CC-4AA0-A161-CCD704AB08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3674" y="452281"/>
              <a:ext cx="711658" cy="825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xmlns="" id="{6077F5B0-E010-493A-9900-FFF42F278EE1}"/>
                </a:ext>
              </a:extLst>
            </p:cNvPr>
            <p:cNvSpPr/>
            <p:nvPr/>
          </p:nvSpPr>
          <p:spPr>
            <a:xfrm>
              <a:off x="883220" y="1314914"/>
              <a:ext cx="256467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200" spc="50" dirty="0">
                  <a:solidFill>
                    <a:prstClr val="black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Правительство</a:t>
              </a:r>
            </a:p>
            <a:p>
              <a:pPr algn="ctr"/>
              <a:r>
                <a:rPr lang="ru-RU" sz="1200" spc="50" dirty="0">
                  <a:solidFill>
                    <a:prstClr val="black"/>
                  </a:solidFill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Ханты-Мансийского автономного округа – Югры</a:t>
              </a:r>
            </a:p>
          </p:txBody>
        </p:sp>
      </p:grpSp>
      <p:pic>
        <p:nvPicPr>
          <p:cNvPr id="17" name="Рисунок 16" descr="Изображение выглядит как объект&#10;&#10;Автоматически созданное описание">
            <a:extLst>
              <a:ext uri="{FF2B5EF4-FFF2-40B4-BE49-F238E27FC236}">
                <a16:creationId xmlns:a16="http://schemas.microsoft.com/office/drawing/2014/main" xmlns="" id="{57BD9DF3-3C5F-4FB9-AA14-5C1C6F646F8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35526"/>
            <a:ext cx="11831868" cy="719269"/>
          </a:xfrm>
          <a:prstGeom prst="rect">
            <a:avLst/>
          </a:prstGeom>
        </p:spPr>
      </p:pic>
      <p:pic>
        <p:nvPicPr>
          <p:cNvPr id="11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497" y="38413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62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75" name="Прямая соединительная линия 74">
            <a:extLst>
              <a:ext uri="{FF2B5EF4-FFF2-40B4-BE49-F238E27FC236}">
                <a16:creationId xmlns="" xmlns:a16="http://schemas.microsoft.com/office/drawing/2014/main" id="{3F197673-AA52-43FA-B0DB-EB48AD6ED859}"/>
              </a:ext>
            </a:extLst>
          </p:cNvPr>
          <p:cNvCxnSpPr>
            <a:cxnSpLocks/>
          </p:cNvCxnSpPr>
          <p:nvPr/>
        </p:nvCxnSpPr>
        <p:spPr>
          <a:xfrm flipH="1">
            <a:off x="493438" y="4822236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360242" y="1035282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2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cxnSp>
        <p:nvCxnSpPr>
          <p:cNvPr id="123" name="Прямая соединительная линия 122">
            <a:extLst>
              <a:ext uri="{FF2B5EF4-FFF2-40B4-BE49-F238E27FC236}">
                <a16:creationId xmlns="" xmlns:a16="http://schemas.microsoft.com/office/drawing/2014/main" id="{094B3B2A-ADAF-4B27-B6A9-491FBD4A0F0E}"/>
              </a:ext>
            </a:extLst>
          </p:cNvPr>
          <p:cNvCxnSpPr>
            <a:cxnSpLocks/>
          </p:cNvCxnSpPr>
          <p:nvPr/>
        </p:nvCxnSpPr>
        <p:spPr>
          <a:xfrm flipH="1" flipV="1">
            <a:off x="477314" y="1567737"/>
            <a:ext cx="32250" cy="41604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>
            <a:extLst>
              <a:ext uri="{FF2B5EF4-FFF2-40B4-BE49-F238E27FC236}">
                <a16:creationId xmlns="" xmlns:a16="http://schemas.microsoft.com/office/drawing/2014/main" id="{78539384-E179-4450-B554-9AB537746D0E}"/>
              </a:ext>
            </a:extLst>
          </p:cNvPr>
          <p:cNvCxnSpPr>
            <a:cxnSpLocks/>
          </p:cNvCxnSpPr>
          <p:nvPr/>
        </p:nvCxnSpPr>
        <p:spPr>
          <a:xfrm flipH="1">
            <a:off x="509563" y="2130993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>
            <a:extLst>
              <a:ext uri="{FF2B5EF4-FFF2-40B4-BE49-F238E27FC236}">
                <a16:creationId xmlns="" xmlns:a16="http://schemas.microsoft.com/office/drawing/2014/main" id="{78539384-E179-4450-B554-9AB537746D0E}"/>
              </a:ext>
            </a:extLst>
          </p:cNvPr>
          <p:cNvCxnSpPr>
            <a:cxnSpLocks/>
          </p:cNvCxnSpPr>
          <p:nvPr/>
        </p:nvCxnSpPr>
        <p:spPr>
          <a:xfrm flipH="1">
            <a:off x="493439" y="3211323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69334" y="81175"/>
            <a:ext cx="934283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Меры </a:t>
            </a:r>
            <a:r>
              <a:rPr lang="ru-RU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поддержки строительной </a:t>
            </a:r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комплекса, реализованные Правительством </a:t>
            </a:r>
            <a:r>
              <a:rPr lang="ru-RU" sz="2800" b="1" dirty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Ханты-Мансийского автономного округа – Югры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830418" y="1960378"/>
            <a:ext cx="106772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t"/>
            <a:r>
              <a:rPr lang="ru-RU" b="1" dirty="0" smtClean="0">
                <a:solidFill>
                  <a:prstClr val="black"/>
                </a:solidFill>
              </a:rPr>
              <a:t>Изменение </a:t>
            </a:r>
            <a:r>
              <a:rPr lang="ru-RU" b="1" dirty="0">
                <a:solidFill>
                  <a:prstClr val="black"/>
                </a:solidFill>
              </a:rPr>
              <a:t>цены государственного контракта до 30% в связи с существенным увеличением в 2021 и 2022 годах цен на строительные </a:t>
            </a:r>
            <a:r>
              <a:rPr lang="ru-RU" b="1" dirty="0" smtClean="0">
                <a:solidFill>
                  <a:prstClr val="black"/>
                </a:solidFill>
              </a:rPr>
              <a:t>ресурсы,</a:t>
            </a:r>
            <a:endParaRPr lang="ru-RU" sz="1600" dirty="0" smtClean="0">
              <a:solidFill>
                <a:prstClr val="black"/>
              </a:solidFill>
            </a:endParaRPr>
          </a:p>
          <a:p>
            <a:pPr algn="just" fontAlgn="t"/>
            <a:endParaRPr lang="ru-RU" sz="1600" dirty="0">
              <a:solidFill>
                <a:prstClr val="black"/>
              </a:solidFill>
            </a:endParaRPr>
          </a:p>
          <a:p>
            <a:pPr algn="just" fontAlgn="t"/>
            <a:endParaRPr lang="ru-RU" sz="1600" dirty="0">
              <a:solidFill>
                <a:prstClr val="black"/>
              </a:solidFill>
            </a:endParaRPr>
          </a:p>
          <a:p>
            <a:pPr algn="just" fontAlgn="t"/>
            <a:r>
              <a:rPr lang="ru-RU" b="1" dirty="0" smtClean="0">
                <a:solidFill>
                  <a:prstClr val="black"/>
                </a:solidFill>
              </a:rPr>
              <a:t>Выплата </a:t>
            </a:r>
            <a:r>
              <a:rPr lang="ru-RU" b="1" dirty="0">
                <a:solidFill>
                  <a:prstClr val="black"/>
                </a:solidFill>
              </a:rPr>
              <a:t>авансовых  платежей в размере до 50 процентов от цены государственного </a:t>
            </a:r>
            <a:r>
              <a:rPr lang="ru-RU" b="1" dirty="0" smtClean="0">
                <a:solidFill>
                  <a:prstClr val="black"/>
                </a:solidFill>
              </a:rPr>
              <a:t>контракта,</a:t>
            </a:r>
          </a:p>
          <a:p>
            <a:pPr algn="just" fontAlgn="t"/>
            <a:endParaRPr lang="ru-RU" b="1" dirty="0">
              <a:solidFill>
                <a:prstClr val="black"/>
              </a:solidFill>
            </a:endParaRPr>
          </a:p>
          <a:p>
            <a:pPr algn="just" fontAlgn="t"/>
            <a:endParaRPr lang="ru-RU" b="1" dirty="0">
              <a:solidFill>
                <a:prstClr val="black"/>
              </a:solidFill>
            </a:endParaRPr>
          </a:p>
          <a:p>
            <a:pPr fontAlgn="t"/>
            <a:r>
              <a:rPr lang="ru-RU" b="1" dirty="0">
                <a:solidFill>
                  <a:prstClr val="black"/>
                </a:solidFill>
              </a:rPr>
              <a:t>Осуществление закупки у единственного поставщика (подрядчика, исполнителя</a:t>
            </a:r>
            <a:r>
              <a:rPr lang="ru-RU" b="1" dirty="0" smtClean="0">
                <a:solidFill>
                  <a:prstClr val="black"/>
                </a:solidFill>
              </a:rPr>
              <a:t>),</a:t>
            </a:r>
          </a:p>
          <a:p>
            <a:pPr fontAlgn="t"/>
            <a:endParaRPr lang="ru-RU" sz="1600" b="1" dirty="0">
              <a:solidFill>
                <a:prstClr val="black"/>
              </a:solidFill>
            </a:endParaRPr>
          </a:p>
          <a:p>
            <a:pPr fontAlgn="t"/>
            <a:endParaRPr lang="ru-RU" b="1" dirty="0" smtClean="0"/>
          </a:p>
          <a:p>
            <a:pPr fontAlgn="t"/>
            <a:r>
              <a:rPr lang="ru-RU" b="1" dirty="0" smtClean="0"/>
              <a:t>Изменение </a:t>
            </a:r>
            <a:r>
              <a:rPr lang="ru-RU" b="1" dirty="0"/>
              <a:t>существенных условий действующих государственных контрактов.</a:t>
            </a:r>
          </a:p>
          <a:p>
            <a:pPr fontAlgn="t"/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32" name="Прямая соединительная линия 31">
            <a:extLst>
              <a:ext uri="{FF2B5EF4-FFF2-40B4-BE49-F238E27FC236}">
                <a16:creationId xmlns="" xmlns:a16="http://schemas.microsoft.com/office/drawing/2014/main" id="{78539384-E179-4450-B554-9AB537746D0E}"/>
              </a:ext>
            </a:extLst>
          </p:cNvPr>
          <p:cNvCxnSpPr>
            <a:cxnSpLocks/>
          </p:cNvCxnSpPr>
          <p:nvPr/>
        </p:nvCxnSpPr>
        <p:spPr>
          <a:xfrm flipH="1">
            <a:off x="499102" y="4009696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4118" y="285833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71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35544"/>
            <a:ext cx="11313240" cy="719269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6809306" y="1127003"/>
            <a:ext cx="50624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solidFill>
                  <a:srgbClr val="0070C0"/>
                </a:solidFill>
                <a:latin typeface="Akrobat ExtraBold" panose="00000900000000000000" pitchFamily="50" charset="-52"/>
              </a:rPr>
              <a:t>Механизмы реализации объектов </a:t>
            </a:r>
            <a:endParaRPr lang="ru-RU" sz="2800" b="1" u="sng" dirty="0">
              <a:solidFill>
                <a:srgbClr val="0070C0"/>
              </a:solidFill>
              <a:latin typeface="Akrobat ExtraBold" panose="00000900000000000000" pitchFamily="50" charset="-52"/>
            </a:endParaRPr>
          </a:p>
        </p:txBody>
      </p:sp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082450" y="114336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>
            <a:extLst>
              <a:ext uri="{FF2B5EF4-FFF2-40B4-BE49-F238E27FC236}">
                <a16:creationId xmlns="" xmlns:a16="http://schemas.microsoft.com/office/drawing/2014/main" id="{E30DBD5F-6D7B-4A32-B185-0F6989EF8B4E}"/>
              </a:ext>
            </a:extLst>
          </p:cNvPr>
          <p:cNvSpPr/>
          <p:nvPr/>
        </p:nvSpPr>
        <p:spPr>
          <a:xfrm>
            <a:off x="722991" y="155587"/>
            <a:ext cx="100979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Введенные в эксплуатацию объекты за 2022 год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4391" y="317846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72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3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="" xmlns:a16="http://schemas.microsoft.com/office/drawing/2014/main" id="{094B3B2A-ADAF-4B27-B6A9-491FBD4A0F0E}"/>
              </a:ext>
            </a:extLst>
          </p:cNvPr>
          <p:cNvCxnSpPr>
            <a:cxnSpLocks/>
          </p:cNvCxnSpPr>
          <p:nvPr/>
        </p:nvCxnSpPr>
        <p:spPr>
          <a:xfrm flipV="1">
            <a:off x="8401147" y="2004365"/>
            <a:ext cx="0" cy="24804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="" xmlns:a16="http://schemas.microsoft.com/office/drawing/2014/main" id="{78539384-E179-4450-B554-9AB537746D0E}"/>
              </a:ext>
            </a:extLst>
          </p:cNvPr>
          <p:cNvCxnSpPr>
            <a:cxnSpLocks/>
          </p:cNvCxnSpPr>
          <p:nvPr/>
        </p:nvCxnSpPr>
        <p:spPr>
          <a:xfrm flipH="1">
            <a:off x="8413863" y="2319758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7633497" y="2120729"/>
            <a:ext cx="83378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krobat ExtraLight" panose="00000400000000000000" pitchFamily="50" charset="-52"/>
              </a:rPr>
              <a:t>14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krobat ExtraLight" panose="00000400000000000000" pitchFamily="50" charset="-52"/>
            </a:endParaRPr>
          </a:p>
        </p:txBody>
      </p:sp>
      <p:cxnSp>
        <p:nvCxnSpPr>
          <p:cNvPr id="74" name="Прямая соединительная линия 73">
            <a:extLst>
              <a:ext uri="{FF2B5EF4-FFF2-40B4-BE49-F238E27FC236}">
                <a16:creationId xmlns="" xmlns:a16="http://schemas.microsoft.com/office/drawing/2014/main" id="{2EBC9DF5-0041-4401-9969-7ED9E3A0B4C7}"/>
              </a:ext>
            </a:extLst>
          </p:cNvPr>
          <p:cNvCxnSpPr>
            <a:cxnSpLocks/>
          </p:cNvCxnSpPr>
          <p:nvPr/>
        </p:nvCxnSpPr>
        <p:spPr>
          <a:xfrm flipH="1">
            <a:off x="8401147" y="3120640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>
            <a:extLst>
              <a:ext uri="{FF2B5EF4-FFF2-40B4-BE49-F238E27FC236}">
                <a16:creationId xmlns="" xmlns:a16="http://schemas.microsoft.com/office/drawing/2014/main" id="{2F1079F1-D2E3-4AA4-A455-B5A432F560EF}"/>
              </a:ext>
            </a:extLst>
          </p:cNvPr>
          <p:cNvCxnSpPr>
            <a:cxnSpLocks/>
          </p:cNvCxnSpPr>
          <p:nvPr/>
        </p:nvCxnSpPr>
        <p:spPr>
          <a:xfrm flipH="1">
            <a:off x="8410544" y="3904166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>
            <a:extLst>
              <a:ext uri="{FF2B5EF4-FFF2-40B4-BE49-F238E27FC236}">
                <a16:creationId xmlns="" xmlns:a16="http://schemas.microsoft.com/office/drawing/2014/main" id="{CC0D5466-122B-46F0-BF7D-DA43E6F51016}"/>
              </a:ext>
            </a:extLst>
          </p:cNvPr>
          <p:cNvCxnSpPr>
            <a:cxnSpLocks/>
          </p:cNvCxnSpPr>
          <p:nvPr/>
        </p:nvCxnSpPr>
        <p:spPr>
          <a:xfrm flipH="1">
            <a:off x="7841272" y="2001254"/>
            <a:ext cx="3821444" cy="107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8703954" y="2104314"/>
            <a:ext cx="28210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3D3D3C"/>
                </a:solidFill>
                <a:ea typeface="Roboto" panose="02000000000000000000" pitchFamily="2" charset="0"/>
                <a:cs typeface="Roboto" panose="02000000000000000000" pitchFamily="2" charset="0"/>
              </a:rPr>
              <a:t>Прямые инвестиции </a:t>
            </a:r>
            <a:endParaRPr lang="ru-RU" sz="2200" dirty="0">
              <a:solidFill>
                <a:srgbClr val="3D3D3C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93" name="Прямая соединительная линия 92">
            <a:extLst>
              <a:ext uri="{FF2B5EF4-FFF2-40B4-BE49-F238E27FC236}">
                <a16:creationId xmlns="" xmlns:a16="http://schemas.microsoft.com/office/drawing/2014/main" id="{CC0D5466-122B-46F0-BF7D-DA43E6F51016}"/>
              </a:ext>
            </a:extLst>
          </p:cNvPr>
          <p:cNvCxnSpPr>
            <a:cxnSpLocks/>
          </p:cNvCxnSpPr>
          <p:nvPr/>
        </p:nvCxnSpPr>
        <p:spPr>
          <a:xfrm flipH="1">
            <a:off x="6999745" y="4479960"/>
            <a:ext cx="3755568" cy="73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422556" y="1127003"/>
            <a:ext cx="5424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>
                <a:latin typeface="Akrobat ExtraBold" panose="00000900000000000000" pitchFamily="50" charset="-52"/>
              </a:rPr>
              <a:t>Объекты по сферам деятельности   </a:t>
            </a:r>
            <a:endParaRPr lang="ru-RU" sz="2800" b="1" u="sng" dirty="0">
              <a:latin typeface="Akrobat ExtraBold" panose="00000900000000000000" pitchFamily="50" charset="-52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8734718" y="3590391"/>
            <a:ext cx="3341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3D3D3C"/>
                </a:solidFill>
                <a:ea typeface="Roboto" panose="02000000000000000000" pitchFamily="2" charset="0"/>
                <a:cs typeface="Roboto" panose="02000000000000000000" pitchFamily="2" charset="0"/>
              </a:rPr>
              <a:t>Приобретение объектов недвижимого имущества </a:t>
            </a:r>
            <a:endParaRPr lang="ru-RU" sz="2200" dirty="0">
              <a:solidFill>
                <a:srgbClr val="3D3D3C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7652889" y="2965996"/>
            <a:ext cx="83378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krobat ExtraLight" panose="00000400000000000000" pitchFamily="50" charset="-52"/>
              </a:rPr>
              <a:t>6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krobat ExtraLight" panose="00000400000000000000" pitchFamily="50" charset="-52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7652890" y="3735321"/>
            <a:ext cx="833783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Akrobat ExtraLight" panose="00000400000000000000" pitchFamily="50" charset="-52"/>
              </a:rPr>
              <a:t>9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krobat ExtraLight" panose="00000400000000000000" pitchFamily="50" charset="-52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8742085" y="2883731"/>
            <a:ext cx="282108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3D3D3C"/>
                </a:solidFill>
                <a:ea typeface="Roboto" panose="02000000000000000000" pitchFamily="2" charset="0"/>
                <a:cs typeface="Roboto" panose="02000000000000000000" pitchFamily="2" charset="0"/>
              </a:rPr>
              <a:t>Концессия</a:t>
            </a:r>
            <a:endParaRPr lang="ru-RU" sz="2200" dirty="0">
              <a:solidFill>
                <a:srgbClr val="3D3D3C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52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9315" y="321476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3198848"/>
              </p:ext>
            </p:extLst>
          </p:nvPr>
        </p:nvGraphicFramePr>
        <p:xfrm>
          <a:off x="178419" y="1571393"/>
          <a:ext cx="6724186" cy="5003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200530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2490FC48-EF0A-4428-BB5B-B9A6AD048983}"/>
              </a:ext>
            </a:extLst>
          </p:cNvPr>
          <p:cNvSpPr txBox="1"/>
          <p:nvPr/>
        </p:nvSpPr>
        <p:spPr>
          <a:xfrm>
            <a:off x="811475" y="932230"/>
            <a:ext cx="32119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Akrobat ExtraBold" panose="00000900000000000000" pitchFamily="50" charset="-52"/>
              </a:rPr>
              <a:t>В 2023 г. КУ «УКС Югры»</a:t>
            </a:r>
            <a:endParaRPr lang="ru-RU" sz="2400" b="1" dirty="0">
              <a:solidFill>
                <a:srgbClr val="00B050"/>
              </a:solidFill>
              <a:latin typeface="Akrobat ExtraBold" panose="00000900000000000000" pitchFamily="50" charset="-52"/>
            </a:endParaRPr>
          </a:p>
        </p:txBody>
      </p:sp>
      <p:cxnSp>
        <p:nvCxnSpPr>
          <p:cNvPr id="69" name="Прямая соединительная линия 68">
            <a:extLst>
              <a:ext uri="{FF2B5EF4-FFF2-40B4-BE49-F238E27FC236}">
                <a16:creationId xmlns="" xmlns:a16="http://schemas.microsoft.com/office/drawing/2014/main" id="{094B3B2A-ADAF-4B27-B6A9-491FBD4A0F0E}"/>
              </a:ext>
            </a:extLst>
          </p:cNvPr>
          <p:cNvCxnSpPr>
            <a:cxnSpLocks/>
          </p:cNvCxnSpPr>
          <p:nvPr/>
        </p:nvCxnSpPr>
        <p:spPr>
          <a:xfrm flipH="1" flipV="1">
            <a:off x="6096000" y="1393895"/>
            <a:ext cx="8765" cy="33119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>
            <a:extLst>
              <a:ext uri="{FF2B5EF4-FFF2-40B4-BE49-F238E27FC236}">
                <a16:creationId xmlns="" xmlns:a16="http://schemas.microsoft.com/office/drawing/2014/main" id="{3F197673-AA52-43FA-B0DB-EB48AD6ED859}"/>
              </a:ext>
            </a:extLst>
          </p:cNvPr>
          <p:cNvCxnSpPr>
            <a:cxnSpLocks/>
          </p:cNvCxnSpPr>
          <p:nvPr/>
        </p:nvCxnSpPr>
        <p:spPr>
          <a:xfrm flipH="1">
            <a:off x="6104765" y="1715455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6096000" y="932230"/>
            <a:ext cx="49400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krobat ExtraBold" panose="00000900000000000000" pitchFamily="50" charset="-52"/>
              </a:rPr>
              <a:t>В том числе:</a:t>
            </a:r>
          </a:p>
        </p:txBody>
      </p:sp>
      <p:cxnSp>
        <p:nvCxnSpPr>
          <p:cNvPr id="52" name="Прямая соединительная линия 51">
            <a:extLst>
              <a:ext uri="{FF2B5EF4-FFF2-40B4-BE49-F238E27FC236}">
                <a16:creationId xmlns="" xmlns:a16="http://schemas.microsoft.com/office/drawing/2014/main" id="{CC0D5466-122B-46F0-BF7D-DA43E6F51016}"/>
              </a:ext>
            </a:extLst>
          </p:cNvPr>
          <p:cNvCxnSpPr>
            <a:cxnSpLocks/>
          </p:cNvCxnSpPr>
          <p:nvPr/>
        </p:nvCxnSpPr>
        <p:spPr>
          <a:xfrm flipH="1">
            <a:off x="5707116" y="1393895"/>
            <a:ext cx="55530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4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121" name="Прямоугольник 120"/>
          <p:cNvSpPr/>
          <p:nvPr/>
        </p:nvSpPr>
        <p:spPr>
          <a:xfrm>
            <a:off x="777766" y="5023722"/>
            <a:ext cx="10974855" cy="707886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Akrobat ExtraBold" charset="-52"/>
              </a:rPr>
              <a:t>Меры </a:t>
            </a:r>
            <a:r>
              <a:rPr lang="ru-RU" sz="2000" dirty="0">
                <a:latin typeface="Akrobat ExtraBold" charset="-52"/>
              </a:rPr>
              <a:t>поддержки позволяют и в текущем 2023 году обеспечивать финансовой поддержкой подрядчиков для строительства и своевременного ввода объектов в эксплуатацию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Akrobat ExtraBold" charset="-52"/>
            </a:endParaRPr>
          </a:p>
        </p:txBody>
      </p:sp>
      <p:cxnSp>
        <p:nvCxnSpPr>
          <p:cNvPr id="122" name="Прямая соединительная линия 121">
            <a:extLst>
              <a:ext uri="{FF2B5EF4-FFF2-40B4-BE49-F238E27FC236}">
                <a16:creationId xmlns="" xmlns:a16="http://schemas.microsoft.com/office/drawing/2014/main" id="{CC0D5466-122B-46F0-BF7D-DA43E6F51016}"/>
              </a:ext>
            </a:extLst>
          </p:cNvPr>
          <p:cNvCxnSpPr>
            <a:cxnSpLocks/>
          </p:cNvCxnSpPr>
          <p:nvPr/>
        </p:nvCxnSpPr>
        <p:spPr>
          <a:xfrm flipH="1">
            <a:off x="439380" y="1393895"/>
            <a:ext cx="494319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="" xmlns:a16="http://schemas.microsoft.com/office/drawing/2014/main" id="{094B3B2A-ADAF-4B27-B6A9-491FBD4A0F0E}"/>
              </a:ext>
            </a:extLst>
          </p:cNvPr>
          <p:cNvCxnSpPr>
            <a:cxnSpLocks/>
          </p:cNvCxnSpPr>
          <p:nvPr/>
        </p:nvCxnSpPr>
        <p:spPr>
          <a:xfrm flipV="1">
            <a:off x="811475" y="1393895"/>
            <a:ext cx="0" cy="34143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>
            <a:extLst>
              <a:ext uri="{FF2B5EF4-FFF2-40B4-BE49-F238E27FC236}">
                <a16:creationId xmlns="" xmlns:a16="http://schemas.microsoft.com/office/drawing/2014/main" id="{78539384-E179-4450-B554-9AB537746D0E}"/>
              </a:ext>
            </a:extLst>
          </p:cNvPr>
          <p:cNvCxnSpPr>
            <a:cxnSpLocks/>
          </p:cNvCxnSpPr>
          <p:nvPr/>
        </p:nvCxnSpPr>
        <p:spPr>
          <a:xfrm flipH="1">
            <a:off x="1116744" y="1715455"/>
            <a:ext cx="32085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1450577" y="1523013"/>
            <a:ext cx="4569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000" dirty="0" smtClean="0">
                <a:solidFill>
                  <a:prstClr val="black"/>
                </a:solidFill>
              </a:rPr>
              <a:t>Введены 7 объектов здравоохранения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Строительство в 2023 году 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47854" y="1915179"/>
            <a:ext cx="515691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1. Бюджетное </a:t>
            </a:r>
            <a:r>
              <a:rPr lang="ru-RU" sz="1400" dirty="0"/>
              <a:t>учреждение Ханты-Мансийского автономного округа – Югры «Федоровская городская больница» Филиал в деревне </a:t>
            </a:r>
            <a:r>
              <a:rPr lang="ru-RU" sz="1400" dirty="0" err="1" smtClean="0"/>
              <a:t>Русскинской</a:t>
            </a:r>
            <a:r>
              <a:rPr lang="ru-RU" sz="1400" dirty="0" smtClean="0"/>
              <a:t>.</a:t>
            </a:r>
            <a:endParaRPr lang="ru-RU" sz="1400" dirty="0"/>
          </a:p>
          <a:p>
            <a:r>
              <a:rPr lang="ru-RU" sz="1400" dirty="0" smtClean="0"/>
              <a:t>2. «Поликлиника</a:t>
            </a:r>
            <a:r>
              <a:rPr lang="ru-RU" sz="1400" dirty="0"/>
              <a:t>» п. </a:t>
            </a:r>
            <a:r>
              <a:rPr lang="ru-RU" sz="1400" dirty="0" err="1"/>
              <a:t>Мулымья</a:t>
            </a:r>
            <a:r>
              <a:rPr lang="ru-RU" sz="1400" dirty="0"/>
              <a:t> </a:t>
            </a:r>
            <a:r>
              <a:rPr lang="ru-RU" sz="1400" dirty="0" err="1"/>
              <a:t>Кондинского</a:t>
            </a:r>
            <a:r>
              <a:rPr lang="ru-RU" sz="1400" dirty="0"/>
              <a:t> района Ханты-Мансийского автономного округа – Югры</a:t>
            </a:r>
            <a:r>
              <a:rPr lang="ru-RU" sz="1400" dirty="0" smtClean="0"/>
              <a:t>».</a:t>
            </a:r>
            <a:endParaRPr lang="ru-RU" sz="1400" dirty="0"/>
          </a:p>
          <a:p>
            <a:r>
              <a:rPr lang="ru-RU" sz="1400" dirty="0" smtClean="0"/>
              <a:t>3. «Фельдшерско-акушерский </a:t>
            </a:r>
            <a:r>
              <a:rPr lang="ru-RU" sz="1400" dirty="0"/>
              <a:t>пункт»  п. Кирпичный  Ханты-Мансийского района</a:t>
            </a:r>
            <a:r>
              <a:rPr lang="ru-RU" sz="1400" dirty="0" smtClean="0"/>
              <a:t>».</a:t>
            </a:r>
            <a:endParaRPr lang="ru-RU" sz="1400" dirty="0"/>
          </a:p>
          <a:p>
            <a:r>
              <a:rPr lang="ru-RU" sz="1400" dirty="0" smtClean="0"/>
              <a:t>4. «Фельдшерско-акушерский </a:t>
            </a:r>
            <a:r>
              <a:rPr lang="ru-RU" sz="1400" dirty="0"/>
              <a:t>пункт» д. </a:t>
            </a:r>
            <a:r>
              <a:rPr lang="ru-RU" sz="1400" dirty="0" err="1"/>
              <a:t>Согом</a:t>
            </a:r>
            <a:r>
              <a:rPr lang="ru-RU" sz="1400" dirty="0"/>
              <a:t> Ханты-Мансийского района</a:t>
            </a:r>
            <a:r>
              <a:rPr lang="ru-RU" sz="1400" dirty="0" smtClean="0"/>
              <a:t>».</a:t>
            </a:r>
            <a:endParaRPr lang="ru-RU" sz="1400" dirty="0"/>
          </a:p>
          <a:p>
            <a:r>
              <a:rPr lang="ru-RU" sz="1400" dirty="0" smtClean="0"/>
              <a:t>5. «Врачебная </a:t>
            </a:r>
            <a:r>
              <a:rPr lang="ru-RU" sz="1400" dirty="0"/>
              <a:t>амбулатория» с. </a:t>
            </a:r>
            <a:r>
              <a:rPr lang="ru-RU" sz="1400" dirty="0" err="1"/>
              <a:t>Леуши</a:t>
            </a:r>
            <a:r>
              <a:rPr lang="ru-RU" sz="1400" dirty="0"/>
              <a:t> </a:t>
            </a:r>
            <a:r>
              <a:rPr lang="ru-RU" sz="1400" dirty="0" err="1"/>
              <a:t>Кондинского</a:t>
            </a:r>
            <a:r>
              <a:rPr lang="ru-RU" sz="1400" dirty="0"/>
              <a:t> района</a:t>
            </a:r>
            <a:r>
              <a:rPr lang="ru-RU" sz="1400" dirty="0" smtClean="0"/>
              <a:t>».</a:t>
            </a:r>
          </a:p>
          <a:p>
            <a:r>
              <a:rPr lang="ru-RU" sz="1400" dirty="0" smtClean="0"/>
              <a:t>6. «</a:t>
            </a:r>
            <a:r>
              <a:rPr lang="ru-RU" sz="1400" dirty="0"/>
              <a:t>Врачебная амбулатория» с. </a:t>
            </a:r>
            <a:r>
              <a:rPr lang="ru-RU" sz="1400" dirty="0" err="1"/>
              <a:t>Болчары</a:t>
            </a:r>
            <a:r>
              <a:rPr lang="ru-RU" sz="1400" dirty="0"/>
              <a:t> </a:t>
            </a:r>
            <a:r>
              <a:rPr lang="ru-RU" sz="1400" dirty="0" err="1"/>
              <a:t>Кондинского</a:t>
            </a:r>
            <a:r>
              <a:rPr lang="ru-RU" sz="1400" dirty="0"/>
              <a:t> района</a:t>
            </a:r>
            <a:r>
              <a:rPr lang="ru-RU" sz="1400" dirty="0" smtClean="0"/>
              <a:t>».</a:t>
            </a:r>
          </a:p>
          <a:p>
            <a:r>
              <a:rPr lang="ru-RU" sz="1400" dirty="0"/>
              <a:t>7. «Врачебная амбулатория» с. Малый </a:t>
            </a:r>
            <a:r>
              <a:rPr lang="ru-RU" sz="1400" dirty="0" err="1"/>
              <a:t>Атлым</a:t>
            </a:r>
            <a:r>
              <a:rPr lang="ru-RU" sz="1400" dirty="0"/>
              <a:t> Октябрьского района</a:t>
            </a:r>
            <a:r>
              <a:rPr lang="ru-RU" sz="1400" dirty="0" smtClean="0"/>
              <a:t>».</a:t>
            </a:r>
            <a:endParaRPr lang="ru-RU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27D7515C-62FD-4378-A869-A958171C9EBC}"/>
              </a:ext>
            </a:extLst>
          </p:cNvPr>
          <p:cNvSpPr txBox="1"/>
          <p:nvPr/>
        </p:nvSpPr>
        <p:spPr>
          <a:xfrm>
            <a:off x="6425620" y="1515400"/>
            <a:ext cx="45695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ru-RU" sz="2000" dirty="0" smtClean="0">
                <a:solidFill>
                  <a:prstClr val="black"/>
                </a:solidFill>
              </a:rPr>
              <a:t>4 объекта здравоохранения досрочно</a:t>
            </a:r>
            <a:endParaRPr lang="ru-RU" sz="20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00178" y="2068313"/>
            <a:ext cx="506001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1. </a:t>
            </a:r>
            <a:r>
              <a:rPr lang="ru-RU" sz="1400" dirty="0"/>
              <a:t>«Фельдшерско-акушерский пункт» д. </a:t>
            </a:r>
            <a:r>
              <a:rPr lang="ru-RU" sz="1400" dirty="0" err="1"/>
              <a:t>Согом</a:t>
            </a:r>
            <a:r>
              <a:rPr lang="ru-RU" sz="1400" dirty="0"/>
              <a:t> </a:t>
            </a:r>
            <a:r>
              <a:rPr lang="ru-RU" sz="1400" dirty="0" smtClean="0"/>
              <a:t>Ханты-Мансийского </a:t>
            </a:r>
            <a:r>
              <a:rPr lang="ru-RU" sz="1400" dirty="0"/>
              <a:t>района</a:t>
            </a:r>
            <a:r>
              <a:rPr lang="ru-RU" sz="1400" dirty="0" smtClean="0"/>
              <a:t>».</a:t>
            </a:r>
            <a:endParaRPr lang="ru-RU" sz="1400" dirty="0"/>
          </a:p>
          <a:p>
            <a:r>
              <a:rPr lang="ru-RU" sz="1400" dirty="0" smtClean="0"/>
              <a:t>2. </a:t>
            </a:r>
            <a:r>
              <a:rPr lang="ru-RU" sz="1400" dirty="0"/>
              <a:t>«Врачебная амбулатория» с. </a:t>
            </a:r>
            <a:r>
              <a:rPr lang="ru-RU" sz="1400" dirty="0" err="1"/>
              <a:t>Леуши</a:t>
            </a:r>
            <a:r>
              <a:rPr lang="ru-RU" sz="1400" dirty="0"/>
              <a:t> </a:t>
            </a:r>
            <a:r>
              <a:rPr lang="ru-RU" sz="1400" dirty="0" err="1"/>
              <a:t>Кондинского</a:t>
            </a:r>
            <a:r>
              <a:rPr lang="ru-RU" sz="1400" dirty="0"/>
              <a:t> района</a:t>
            </a:r>
            <a:r>
              <a:rPr lang="ru-RU" sz="1400" dirty="0" smtClean="0"/>
              <a:t>».</a:t>
            </a:r>
          </a:p>
          <a:p>
            <a:r>
              <a:rPr lang="ru-RU" sz="1400" dirty="0" smtClean="0"/>
              <a:t>3. «Врачебная </a:t>
            </a:r>
            <a:r>
              <a:rPr lang="ru-RU" sz="1400" dirty="0"/>
              <a:t>амбулатория» с. </a:t>
            </a:r>
            <a:r>
              <a:rPr lang="ru-RU" sz="1400" dirty="0" err="1"/>
              <a:t>Болчары</a:t>
            </a:r>
            <a:r>
              <a:rPr lang="ru-RU" sz="1400" dirty="0"/>
              <a:t> </a:t>
            </a:r>
            <a:r>
              <a:rPr lang="ru-RU" sz="1400" dirty="0" err="1"/>
              <a:t>Кондинского</a:t>
            </a:r>
            <a:r>
              <a:rPr lang="ru-RU" sz="1400" dirty="0"/>
              <a:t> района</a:t>
            </a:r>
            <a:r>
              <a:rPr lang="ru-RU" sz="1400" dirty="0" smtClean="0"/>
              <a:t>».</a:t>
            </a:r>
          </a:p>
          <a:p>
            <a:r>
              <a:rPr lang="ru-RU" sz="1400" dirty="0"/>
              <a:t>4. «Врачебная амбулатория» с. Малый </a:t>
            </a:r>
            <a:r>
              <a:rPr lang="ru-RU" sz="1400" dirty="0" err="1"/>
              <a:t>Атлым</a:t>
            </a:r>
            <a:r>
              <a:rPr lang="ru-RU" sz="1400" dirty="0"/>
              <a:t> Октябрьского района».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5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Объекты, введенные в 2023 году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22824" y="958895"/>
            <a:ext cx="104303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krobat ExtraBold" charset="-52"/>
              </a:rPr>
              <a:t>Бюджетное учреждение Ханты-Мансийского автономного округа – Югры «Федоровская городская больница» Филиал в деревне Русскинской.</a:t>
            </a:r>
          </a:p>
        </p:txBody>
      </p:sp>
      <p:pic>
        <p:nvPicPr>
          <p:cNvPr id="22" name="Рисунок 21" descr="IMG_20230526_1129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47678" y="1668221"/>
            <a:ext cx="4615779" cy="3115651"/>
          </a:xfrm>
          <a:prstGeom prst="rect">
            <a:avLst/>
          </a:prstGeom>
        </p:spPr>
      </p:pic>
      <p:pic>
        <p:nvPicPr>
          <p:cNvPr id="23" name="Рисунок 22" descr="IMG_20230526_1129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23383" y="1664506"/>
            <a:ext cx="4604764" cy="31082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5697" y="4757336"/>
            <a:ext cx="88182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Технические показатели:</a:t>
            </a:r>
          </a:p>
          <a:p>
            <a:r>
              <a:rPr lang="ru-RU" dirty="0" smtClean="0"/>
              <a:t>площадь</a:t>
            </a:r>
            <a:r>
              <a:rPr lang="ru-RU" b="1" dirty="0" smtClean="0"/>
              <a:t> </a:t>
            </a:r>
            <a:r>
              <a:rPr lang="ru-RU" dirty="0" smtClean="0"/>
              <a:t>– </a:t>
            </a:r>
            <a:r>
              <a:rPr lang="ru-RU" dirty="0"/>
              <a:t>540 кв</a:t>
            </a:r>
            <a:r>
              <a:rPr lang="ru-RU" dirty="0" smtClean="0"/>
              <a:t>. м.,</a:t>
            </a:r>
            <a:endParaRPr lang="ru-RU" dirty="0"/>
          </a:p>
          <a:p>
            <a:r>
              <a:rPr lang="ru-RU" dirty="0"/>
              <a:t>мощность – 46 посещений в </a:t>
            </a:r>
            <a:r>
              <a:rPr lang="ru-RU" dirty="0" smtClean="0"/>
              <a:t>смену</a:t>
            </a:r>
            <a:r>
              <a:rPr lang="ru-RU" dirty="0"/>
              <a:t>,</a:t>
            </a:r>
            <a:endParaRPr lang="ru-RU" dirty="0" smtClean="0"/>
          </a:p>
          <a:p>
            <a:r>
              <a:rPr lang="ru-RU" dirty="0" smtClean="0"/>
              <a:t>срок </a:t>
            </a:r>
            <a:r>
              <a:rPr lang="ru-RU" dirty="0"/>
              <a:t>реализации – 8 месяцев.</a:t>
            </a:r>
          </a:p>
          <a:p>
            <a:endParaRPr lang="ru-RU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6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Объекты, введенные в 2023 году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22824" y="958895"/>
            <a:ext cx="10430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krobat ExtraBold" charset="-52"/>
              </a:rPr>
              <a:t>Врачебная амбулатория» с. </a:t>
            </a:r>
            <a:r>
              <a:rPr lang="ru-RU" sz="2000" dirty="0" err="1" smtClean="0">
                <a:latin typeface="Akrobat ExtraBold" charset="-52"/>
              </a:rPr>
              <a:t>Леуши</a:t>
            </a:r>
            <a:r>
              <a:rPr lang="ru-RU" sz="2000" dirty="0" smtClean="0">
                <a:latin typeface="Akrobat ExtraBold" charset="-52"/>
              </a:rPr>
              <a:t> Кондинского района</a:t>
            </a:r>
          </a:p>
        </p:txBody>
      </p:sp>
      <p:pic>
        <p:nvPicPr>
          <p:cNvPr id="22" name="Рисунок 21" descr="IMG_20230526_1129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22825" y="1489802"/>
            <a:ext cx="4648820" cy="3137954"/>
          </a:xfrm>
          <a:prstGeom prst="rect">
            <a:avLst/>
          </a:prstGeom>
        </p:spPr>
      </p:pic>
      <p:pic>
        <p:nvPicPr>
          <p:cNvPr id="23" name="Рисунок 22" descr="IMG_20230526_1129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057115" y="1489803"/>
            <a:ext cx="4648822" cy="31379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22824" y="467236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Технические показатели:</a:t>
            </a:r>
          </a:p>
          <a:p>
            <a:r>
              <a:rPr lang="ru-RU" dirty="0"/>
              <a:t>площадь – 540 кв</a:t>
            </a:r>
            <a:r>
              <a:rPr lang="ru-RU" dirty="0" smtClean="0"/>
              <a:t>. м.,</a:t>
            </a:r>
            <a:endParaRPr lang="ru-RU" dirty="0"/>
          </a:p>
          <a:p>
            <a:r>
              <a:rPr lang="ru-RU" dirty="0"/>
              <a:t>мощность – 26 посещений в </a:t>
            </a:r>
            <a:r>
              <a:rPr lang="ru-RU" dirty="0" smtClean="0"/>
              <a:t>смену,</a:t>
            </a:r>
            <a:endParaRPr lang="ru-RU" dirty="0"/>
          </a:p>
          <a:p>
            <a:r>
              <a:rPr lang="ru-RU" dirty="0" smtClean="0"/>
              <a:t>срок </a:t>
            </a:r>
            <a:r>
              <a:rPr lang="ru-RU" dirty="0"/>
              <a:t>реализации – 7 месяцев.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10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Объекты, введенные в 2023 году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22824" y="958895"/>
            <a:ext cx="10430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krobat ExtraBold" charset="-52"/>
              </a:rPr>
              <a:t>Врачебная амбулатория </a:t>
            </a:r>
            <a:r>
              <a:rPr lang="ru-RU" sz="2000" b="1" dirty="0" smtClean="0">
                <a:latin typeface="Akrobat ExtraBold" charset="-52"/>
              </a:rPr>
              <a:t>с. </a:t>
            </a:r>
            <a:r>
              <a:rPr lang="ru-RU" sz="2000" b="1" dirty="0" err="1" smtClean="0">
                <a:latin typeface="Akrobat ExtraBold" charset="-52"/>
              </a:rPr>
              <a:t>Болчары</a:t>
            </a:r>
            <a:r>
              <a:rPr lang="ru-RU" sz="2000" dirty="0" smtClean="0">
                <a:latin typeface="Akrobat ExtraBold" charset="-52"/>
              </a:rPr>
              <a:t> Кондинского района</a:t>
            </a:r>
            <a:endParaRPr lang="ru-RU" sz="2000" b="1" dirty="0" smtClean="0">
              <a:latin typeface="Akrobat ExtraBold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35697" y="4831007"/>
            <a:ext cx="7004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Технические </a:t>
            </a:r>
            <a:r>
              <a:rPr lang="ru-RU" b="1" dirty="0"/>
              <a:t>показатели:</a:t>
            </a:r>
          </a:p>
          <a:p>
            <a:r>
              <a:rPr lang="ru-RU" dirty="0"/>
              <a:t>площадь – 540 кв</a:t>
            </a:r>
            <a:r>
              <a:rPr lang="ru-RU" dirty="0" smtClean="0"/>
              <a:t>. м.,</a:t>
            </a:r>
            <a:endParaRPr lang="ru-RU" dirty="0"/>
          </a:p>
          <a:p>
            <a:r>
              <a:rPr lang="ru-RU" dirty="0"/>
              <a:t>мощность </a:t>
            </a:r>
            <a:r>
              <a:rPr lang="ru-RU" b="1" dirty="0"/>
              <a:t>– </a:t>
            </a:r>
            <a:r>
              <a:rPr lang="ru-RU" dirty="0" smtClean="0"/>
              <a:t>26 </a:t>
            </a:r>
            <a:r>
              <a:rPr lang="ru-RU" dirty="0"/>
              <a:t>посещения в смену, 4 койки дневного пребывания.</a:t>
            </a:r>
          </a:p>
          <a:p>
            <a:r>
              <a:rPr lang="ru-RU" dirty="0"/>
              <a:t> </a:t>
            </a:r>
          </a:p>
        </p:txBody>
      </p:sp>
      <p:pic>
        <p:nvPicPr>
          <p:cNvPr id="12" name="Рисунок 11" descr="IMG_20230526_1129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55308" y="1359005"/>
            <a:ext cx="6126438" cy="347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9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Объекты, введенные в 2023 году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22824" y="958895"/>
            <a:ext cx="10430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krobat ExtraBold" charset="-52"/>
              </a:rPr>
              <a:t>Врачебная амбулатория с. Малый </a:t>
            </a:r>
            <a:r>
              <a:rPr lang="ru-RU" sz="2000" b="1" dirty="0" err="1" smtClean="0">
                <a:latin typeface="Akrobat ExtraBold" charset="-52"/>
              </a:rPr>
              <a:t>Атлым</a:t>
            </a:r>
            <a:r>
              <a:rPr lang="ru-RU" sz="2000" b="1" dirty="0" smtClean="0">
                <a:latin typeface="Akrobat ExtraBold" charset="-52"/>
              </a:rPr>
              <a:t> Октябрьского района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35697" y="4819856"/>
            <a:ext cx="7004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Технические </a:t>
            </a:r>
            <a:r>
              <a:rPr lang="ru-RU" b="1" dirty="0"/>
              <a:t>показатели:</a:t>
            </a:r>
          </a:p>
          <a:p>
            <a:r>
              <a:rPr lang="ru-RU" dirty="0"/>
              <a:t>площадь – 540 кв</a:t>
            </a:r>
            <a:r>
              <a:rPr lang="ru-RU" dirty="0" smtClean="0"/>
              <a:t>. м.,</a:t>
            </a:r>
            <a:endParaRPr lang="ru-RU" dirty="0"/>
          </a:p>
          <a:p>
            <a:r>
              <a:rPr lang="ru-RU" dirty="0"/>
              <a:t>мощность – 24 посещения в смену, 4 койки дневного пребывания.</a:t>
            </a:r>
          </a:p>
          <a:p>
            <a:r>
              <a:rPr lang="ru-RU" dirty="0"/>
              <a:t> </a:t>
            </a:r>
          </a:p>
        </p:txBody>
      </p:sp>
      <p:pic>
        <p:nvPicPr>
          <p:cNvPr id="13" name="Рисунок 12" descr="IMG_20230526_1129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08637" y="1648919"/>
            <a:ext cx="3689285" cy="2766964"/>
          </a:xfrm>
          <a:prstGeom prst="rect">
            <a:avLst/>
          </a:prstGeom>
        </p:spPr>
      </p:pic>
      <p:pic>
        <p:nvPicPr>
          <p:cNvPr id="14" name="Рисунок 13" descr="IMG_20230526_1129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59726" y="1648919"/>
            <a:ext cx="5809787" cy="276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60" descr="Изображение выглядит как объект&#10;&#10;Автоматически созданное описание">
            <a:extLst>
              <a:ext uri="{FF2B5EF4-FFF2-40B4-BE49-F238E27FC236}">
                <a16:creationId xmlns="" xmlns:a16="http://schemas.microsoft.com/office/drawing/2014/main" id="{D3C377BD-E873-4099-8DE8-FE30D50A07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80" y="5825846"/>
            <a:ext cx="11313240" cy="719269"/>
          </a:xfrm>
          <a:prstGeom prst="rect">
            <a:avLst/>
          </a:prstGeom>
        </p:spPr>
      </p:pic>
      <p:cxnSp>
        <p:nvCxnSpPr>
          <p:cNvPr id="56" name="Прямая соединительная линия 55">
            <a:extLst>
              <a:ext uri="{FF2B5EF4-FFF2-40B4-BE49-F238E27FC236}">
                <a16:creationId xmlns="" xmlns:a16="http://schemas.microsoft.com/office/drawing/2014/main" id="{01B373E3-EE46-45C9-BB06-B233BD53495E}"/>
              </a:ext>
            </a:extLst>
          </p:cNvPr>
          <p:cNvCxnSpPr>
            <a:cxnSpLocks/>
          </p:cNvCxnSpPr>
          <p:nvPr/>
        </p:nvCxnSpPr>
        <p:spPr>
          <a:xfrm>
            <a:off x="1436209" y="868339"/>
            <a:ext cx="7892735" cy="0"/>
          </a:xfrm>
          <a:prstGeom prst="line">
            <a:avLst/>
          </a:prstGeom>
          <a:ln w="19050">
            <a:solidFill>
              <a:srgbClr val="3D3D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4" descr="ÐÐ°ÑÑÐ¸Ð½ÐºÐ¸ Ð¿Ð¾ Ð·Ð°Ð¿ÑÐ¾ÑÑ Ð³ÐµÑÐ± ÑÐ¼Ð°Ð¾">
            <a:extLst>
              <a:ext uri="{FF2B5EF4-FFF2-40B4-BE49-F238E27FC236}">
                <a16:creationId xmlns="" xmlns:a16="http://schemas.microsoft.com/office/drawing/2014/main" id="{95400B9B-3500-42A1-A277-3403C7D890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223" y="285833"/>
            <a:ext cx="711659" cy="8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="" xmlns:a16="http://schemas.microsoft.com/office/drawing/2014/main" id="{3DBB0533-B4C8-4074-82D1-F9EF5E3FB277}"/>
              </a:ext>
            </a:extLst>
          </p:cNvPr>
          <p:cNvSpPr txBox="1"/>
          <p:nvPr/>
        </p:nvSpPr>
        <p:spPr>
          <a:xfrm>
            <a:off x="11473141" y="6185463"/>
            <a:ext cx="4259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prstClr val="black"/>
                </a:solidFill>
                <a:cs typeface="Roboto Black" panose="020B0604020202020204" charset="0"/>
              </a:rPr>
              <a:t>7</a:t>
            </a:r>
            <a:endParaRPr lang="ru-RU" dirty="0">
              <a:solidFill>
                <a:prstClr val="black"/>
              </a:solidFill>
              <a:cs typeface="Roboto Black" panose="020B060402020202020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5697" y="279430"/>
            <a:ext cx="93428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krobat ExtraBold" panose="00000900000000000000" pitchFamily="50" charset="-52"/>
              </a:rPr>
              <a:t>Объекты планируемые к вводу до конца 2023 года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5" name="Picture 2" descr="https://im0-tub-ru.yandex.net/i?id=4c6e829570cdf00d6951269eeaa81e79-l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1941" y="296850"/>
            <a:ext cx="847163" cy="821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368EC84E-2EB0-433B-BFAC-9671FE424A24}"/>
              </a:ext>
            </a:extLst>
          </p:cNvPr>
          <p:cNvSpPr/>
          <p:nvPr/>
        </p:nvSpPr>
        <p:spPr>
          <a:xfrm>
            <a:off x="1022824" y="958895"/>
            <a:ext cx="104303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krobat ExtraBold" charset="-52"/>
              </a:rPr>
              <a:t>Стационар с прачечной в г. </a:t>
            </a:r>
            <a:r>
              <a:rPr lang="ru-RU" sz="2000" b="1" dirty="0" err="1" smtClean="0">
                <a:latin typeface="Akrobat ExtraBold" charset="-52"/>
              </a:rPr>
              <a:t>Урай</a:t>
            </a:r>
            <a:endParaRPr lang="ru-RU" sz="2000" b="1" dirty="0" smtClean="0">
              <a:latin typeface="Akrobat ExtraBold" charset="-52"/>
            </a:endParaRPr>
          </a:p>
        </p:txBody>
      </p:sp>
      <p:pic>
        <p:nvPicPr>
          <p:cNvPr id="22" name="Рисунок 21" descr="IMG_20230526_11293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66550" y="1377733"/>
            <a:ext cx="5757996" cy="3238872"/>
          </a:xfrm>
          <a:prstGeom prst="rect">
            <a:avLst/>
          </a:prstGeom>
        </p:spPr>
      </p:pic>
      <p:pic>
        <p:nvPicPr>
          <p:cNvPr id="23" name="Рисунок 22" descr="IMG_20230526_1129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932341" y="1363424"/>
            <a:ext cx="4352444" cy="326433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58742" y="470813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/>
              <a:t>Процент готовности – 47%.</a:t>
            </a:r>
          </a:p>
          <a:p>
            <a:r>
              <a:rPr lang="ru-RU" b="1" dirty="0"/>
              <a:t>Технические показатели:</a:t>
            </a:r>
          </a:p>
          <a:p>
            <a:r>
              <a:rPr lang="ru-RU" dirty="0"/>
              <a:t>площадь – 14 722 кв</a:t>
            </a:r>
            <a:r>
              <a:rPr lang="ru-RU" dirty="0" smtClean="0"/>
              <a:t>. м.</a:t>
            </a:r>
          </a:p>
          <a:p>
            <a:r>
              <a:rPr lang="ru-RU" dirty="0" smtClean="0"/>
              <a:t>мощность – 100 посещений в смену и 120 койко-мест</a:t>
            </a:r>
          </a:p>
          <a:p>
            <a:r>
              <a:rPr lang="ru-RU" b="1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503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17441</TotalTime>
  <Words>773</Words>
  <Application>Microsoft Office PowerPoint</Application>
  <PresentationFormat>Широкоэкранный</PresentationFormat>
  <Paragraphs>203</Paragraphs>
  <Slides>13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13</vt:i4>
      </vt:variant>
    </vt:vector>
  </HeadingPairs>
  <TitlesOfParts>
    <vt:vector size="25" baseType="lpstr">
      <vt:lpstr>Roboto Light</vt:lpstr>
      <vt:lpstr>Arial</vt:lpstr>
      <vt:lpstr>Calibri Light</vt:lpstr>
      <vt:lpstr>Akrobat ExtraBold</vt:lpstr>
      <vt:lpstr>Akrobat ExtraLight</vt:lpstr>
      <vt:lpstr>Roboto Black</vt:lpstr>
      <vt:lpstr>Akrobat Bold</vt:lpstr>
      <vt:lpstr>Calibri</vt:lpstr>
      <vt:lpstr>Roboto</vt:lpstr>
      <vt:lpstr>Тема Office</vt:lpstr>
      <vt:lpstr>2_Тема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Строительство и капитальный ремонт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Гуртяк</dc:creator>
  <cp:lastModifiedBy>Фирсова Екатерина Александровна</cp:lastModifiedBy>
  <cp:revision>777</cp:revision>
  <cp:lastPrinted>2021-12-17T09:08:25Z</cp:lastPrinted>
  <dcterms:created xsi:type="dcterms:W3CDTF">2018-10-03T11:35:15Z</dcterms:created>
  <dcterms:modified xsi:type="dcterms:W3CDTF">2023-06-28T05:46:38Z</dcterms:modified>
</cp:coreProperties>
</file>