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8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9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10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11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2.xml" ContentType="application/vnd.openxmlformats-officedocument.theme+xml"/>
  <Override PartName="/ppt/slideLayouts/slideLayout39.xml" ContentType="application/vnd.openxmlformats-officedocument.presentationml.slideLayout+xml"/>
  <Override PartName="/ppt/theme/theme13.xml" ContentType="application/vnd.openxmlformats-officedocument.theme+xml"/>
  <Override PartName="/ppt/slideLayouts/slideLayout40.xml" ContentType="application/vnd.openxmlformats-officedocument.presentationml.slideLayout+xml"/>
  <Override PartName="/ppt/theme/theme1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15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7.xml" ContentType="application/vnd.openxmlformats-officedocument.theme+xml"/>
  <Override PartName="/ppt/slideLayouts/slideLayout57.xml" ContentType="application/vnd.openxmlformats-officedocument.presentationml.slideLayout+xml"/>
  <Override PartName="/ppt/theme/theme1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19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0.xml" ContentType="application/vnd.openxmlformats-officedocument.theme+xml"/>
  <Override PartName="/ppt/slideLayouts/slideLayout72.xml" ContentType="application/vnd.openxmlformats-officedocument.presentationml.slideLayout+xml"/>
  <Override PartName="/ppt/theme/theme21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1"/>
    <p:sldMasterId id="2147483697" r:id="rId2"/>
    <p:sldMasterId id="2147483698" r:id="rId3"/>
    <p:sldMasterId id="2147483701" r:id="rId4"/>
    <p:sldMasterId id="2147483702" r:id="rId5"/>
    <p:sldMasterId id="2147483712" r:id="rId6"/>
    <p:sldMasterId id="2147483719" r:id="rId7"/>
    <p:sldMasterId id="2147483726" r:id="rId8"/>
    <p:sldMasterId id="2147483733" r:id="rId9"/>
    <p:sldMasterId id="2147483740" r:id="rId10"/>
    <p:sldMasterId id="2147483747" r:id="rId11"/>
    <p:sldMasterId id="2147483754" r:id="rId12"/>
    <p:sldMasterId id="2147483761" r:id="rId13"/>
    <p:sldMasterId id="2147483763" r:id="rId14"/>
    <p:sldMasterId id="2147483765" r:id="rId15"/>
    <p:sldMasterId id="2147483772" r:id="rId16"/>
    <p:sldMasterId id="2147483784" r:id="rId17"/>
    <p:sldMasterId id="2147483808" r:id="rId18"/>
    <p:sldMasterId id="2147483811" r:id="rId19"/>
    <p:sldMasterId id="2147483823" r:id="rId20"/>
    <p:sldMasterId id="2147483848" r:id="rId21"/>
    <p:sldMasterId id="2147483851" r:id="rId22"/>
  </p:sldMasterIdLst>
  <p:notesMasterIdLst>
    <p:notesMasterId r:id="rId43"/>
  </p:notesMasterIdLst>
  <p:sldIdLst>
    <p:sldId id="422" r:id="rId23"/>
    <p:sldId id="424" r:id="rId24"/>
    <p:sldId id="428" r:id="rId25"/>
    <p:sldId id="396" r:id="rId26"/>
    <p:sldId id="345" r:id="rId27"/>
    <p:sldId id="417" r:id="rId28"/>
    <p:sldId id="352" r:id="rId29"/>
    <p:sldId id="437" r:id="rId30"/>
    <p:sldId id="438" r:id="rId31"/>
    <p:sldId id="439" r:id="rId32"/>
    <p:sldId id="440" r:id="rId33"/>
    <p:sldId id="432" r:id="rId34"/>
    <p:sldId id="434" r:id="rId35"/>
    <p:sldId id="441" r:id="rId36"/>
    <p:sldId id="436" r:id="rId37"/>
    <p:sldId id="413" r:id="rId38"/>
    <p:sldId id="357" r:id="rId39"/>
    <p:sldId id="431" r:id="rId40"/>
    <p:sldId id="407" r:id="rId41"/>
    <p:sldId id="354" r:id="rId42"/>
  </p:sldIdLst>
  <p:sldSz cx="9144000" cy="5143500" type="screen16x9"/>
  <p:notesSz cx="6858000" cy="9144000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34E4"/>
    <a:srgbClr val="E8B830"/>
    <a:srgbClr val="7967A7"/>
    <a:srgbClr val="C87DB8"/>
    <a:srgbClr val="1D2342"/>
    <a:srgbClr val="AF6DA2"/>
    <a:srgbClr val="008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74"/>
  </p:normalViewPr>
  <p:slideViewPr>
    <p:cSldViewPr snapToGrid="0" snapToObjects="1">
      <p:cViewPr varScale="1">
        <p:scale>
          <a:sx n="91" d="100"/>
          <a:sy n="91" d="100"/>
        </p:scale>
        <p:origin x="688" y="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theme" Target="theme/theme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Терапия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0A4-4A26-92BA-1F9638D01AC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0A4-4A26-92BA-1F9638D01AC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0A4-4A26-92BA-1F9638D01A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Получают</c:v>
                </c:pt>
                <c:pt idx="1">
                  <c:v>Не получают</c:v>
                </c:pt>
                <c:pt idx="2">
                  <c:v>Не нуждаются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980</c:v>
                </c:pt>
                <c:pt idx="1">
                  <c:v>240</c:v>
                </c:pt>
                <c:pt idx="2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86-427D-9EA0-69C6B4CC33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/>
              <a:t>Лекарственная терапия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656117156725183"/>
          <c:y val="0.37550084491579072"/>
          <c:w val="0.72088304075332854"/>
          <c:h val="0.42828499108715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Дети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Получают терапию</c:v>
                </c:pt>
                <c:pt idx="1">
                  <c:v>Не получают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842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62-4B2D-9AD4-55A6113951D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Взрослые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Получают терапию</c:v>
                </c:pt>
                <c:pt idx="1">
                  <c:v>Не получают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137</c:v>
                </c:pt>
                <c:pt idx="1">
                  <c:v>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62-4B2D-9AD4-55A6113951D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1231700400"/>
        <c:axId val="1231683760"/>
      </c:barChart>
      <c:catAx>
        <c:axId val="123170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31683760"/>
        <c:crosses val="autoZero"/>
        <c:auto val="1"/>
        <c:lblAlgn val="ctr"/>
        <c:lblOffset val="100"/>
        <c:noMultiLvlLbl val="0"/>
      </c:catAx>
      <c:valAx>
        <c:axId val="1231683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3170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/>
              <a:t>Получают терапию - </a:t>
            </a:r>
            <a:r>
              <a:rPr lang="en-US" sz="1800" b="1" dirty="0" smtClean="0"/>
              <a:t>9</a:t>
            </a:r>
            <a:r>
              <a:rPr lang="ru-RU" sz="1800" b="1" dirty="0" smtClean="0"/>
              <a:t>79</a:t>
            </a:r>
            <a:endParaRPr lang="ru-RU" sz="18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Получают терапию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629-4802-9C4E-F71BC12E70E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629-4802-9C4E-F71BC12E70E2}"/>
              </c:ext>
            </c:extLst>
          </c:dPt>
          <c:dLbls>
            <c:dLbl>
              <c:idx val="1"/>
              <c:layout/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97218971359213"/>
                      <c:h val="0.316010727439289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629-4802-9C4E-F71BC12E70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Дети</c:v>
                </c:pt>
                <c:pt idx="1">
                  <c:v>Взрослые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842</c:v>
                </c:pt>
                <c:pt idx="1">
                  <c:v>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29-4802-9C4E-F71BC12E70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5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50593872607244"/>
          <c:y val="4.4167770302484505E-2"/>
          <c:w val="0.89549406127392761"/>
          <c:h val="0.7754359802934788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СМА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Лист1!$A$2:$A$7</c:f>
              <c:strCache>
                <c:ptCount val="6"/>
                <c:pt idx="0">
                  <c:v>16-17</c:v>
                </c:pt>
                <c:pt idx="1">
                  <c:v>18-25</c:v>
                </c:pt>
                <c:pt idx="2">
                  <c:v>26-35</c:v>
                </c:pt>
                <c:pt idx="3">
                  <c:v>36-45</c:v>
                </c:pt>
                <c:pt idx="4">
                  <c:v>46-55</c:v>
                </c:pt>
                <c:pt idx="5">
                  <c:v>56-65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007-4049-9F26-250EAB1FBDD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СМА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Лист1!$A$2:$A$7</c:f>
              <c:strCache>
                <c:ptCount val="6"/>
                <c:pt idx="0">
                  <c:v>16-17</c:v>
                </c:pt>
                <c:pt idx="1">
                  <c:v>18-25</c:v>
                </c:pt>
                <c:pt idx="2">
                  <c:v>26-35</c:v>
                </c:pt>
                <c:pt idx="3">
                  <c:v>36-45</c:v>
                </c:pt>
                <c:pt idx="4">
                  <c:v>46-55</c:v>
                </c:pt>
                <c:pt idx="5">
                  <c:v>56-65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27</c:v>
                </c:pt>
                <c:pt idx="1">
                  <c:v>66</c:v>
                </c:pt>
                <c:pt idx="2">
                  <c:v>41</c:v>
                </c:pt>
                <c:pt idx="3">
                  <c:v>20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007-4049-9F26-250EAB1FBDD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СМА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Лист1!$A$2:$A$7</c:f>
              <c:strCache>
                <c:ptCount val="6"/>
                <c:pt idx="0">
                  <c:v>16-17</c:v>
                </c:pt>
                <c:pt idx="1">
                  <c:v>18-25</c:v>
                </c:pt>
                <c:pt idx="2">
                  <c:v>26-35</c:v>
                </c:pt>
                <c:pt idx="3">
                  <c:v>36-45</c:v>
                </c:pt>
                <c:pt idx="4">
                  <c:v>46-55</c:v>
                </c:pt>
                <c:pt idx="5">
                  <c:v>56-65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14</c:v>
                </c:pt>
                <c:pt idx="1">
                  <c:v>66</c:v>
                </c:pt>
                <c:pt idx="2">
                  <c:v>66</c:v>
                </c:pt>
                <c:pt idx="3">
                  <c:v>54</c:v>
                </c:pt>
                <c:pt idx="4">
                  <c:v>19</c:v>
                </c:pt>
                <c:pt idx="5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007-4049-9F26-250EAB1FBDD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СМА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Лист1!$A$2:$A$7</c:f>
              <c:strCache>
                <c:ptCount val="6"/>
                <c:pt idx="0">
                  <c:v>16-17</c:v>
                </c:pt>
                <c:pt idx="1">
                  <c:v>18-25</c:v>
                </c:pt>
                <c:pt idx="2">
                  <c:v>26-35</c:v>
                </c:pt>
                <c:pt idx="3">
                  <c:v>36-45</c:v>
                </c:pt>
                <c:pt idx="4">
                  <c:v>46-55</c:v>
                </c:pt>
                <c:pt idx="5">
                  <c:v>56-65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2">
                  <c:v>1</c:v>
                </c:pt>
                <c:pt idx="3">
                  <c:v>2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007-4049-9F26-250EAB1FBD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332608"/>
        <c:axId val="618320544"/>
      </c:lineChart>
      <c:catAx>
        <c:axId val="61833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8320544"/>
        <c:crosses val="autoZero"/>
        <c:auto val="1"/>
        <c:lblAlgn val="ctr"/>
        <c:lblOffset val="100"/>
        <c:noMultiLvlLbl val="0"/>
      </c:catAx>
      <c:valAx>
        <c:axId val="61832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833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FE4F31-46D4-4F04-9013-867FE5C045F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0A9DC9-72B7-4D68-8FF0-A66F2F2DBA4B}">
      <dgm:prSet/>
      <dgm:spPr/>
      <dgm:t>
        <a:bodyPr/>
        <a:lstStyle/>
        <a:p>
          <a:pPr rtl="0"/>
          <a:r>
            <a:rPr lang="ru-RU" b="1" dirty="0" err="1" smtClean="0"/>
            <a:t>Нусинерсен</a:t>
          </a:r>
          <a:r>
            <a:rPr lang="ru-RU" b="1" dirty="0" smtClean="0"/>
            <a:t> (</a:t>
          </a:r>
          <a:r>
            <a:rPr lang="ru-RU" b="1" dirty="0" err="1" smtClean="0"/>
            <a:t>Спинраза</a:t>
          </a:r>
          <a:r>
            <a:rPr lang="ru-RU" b="1" dirty="0" smtClean="0"/>
            <a:t>) </a:t>
          </a:r>
        </a:p>
        <a:p>
          <a:pPr rtl="0"/>
          <a:r>
            <a:rPr lang="ru-RU" dirty="0" smtClean="0"/>
            <a:t>- в мире 12.2016 </a:t>
          </a:r>
        </a:p>
        <a:p>
          <a:pPr rtl="0"/>
          <a:r>
            <a:rPr lang="ru-RU" b="1" dirty="0" smtClean="0"/>
            <a:t>– </a:t>
          </a:r>
          <a:r>
            <a:rPr lang="ru-RU" b="0" dirty="0" smtClean="0"/>
            <a:t>в РФ  в августе 2019 года – показания дети и взрослые, без ограничений по факту диагноза, </a:t>
          </a:r>
          <a:r>
            <a:rPr lang="ru-RU" b="1" dirty="0" smtClean="0">
              <a:solidFill>
                <a:schemeClr val="tx1"/>
              </a:solidFill>
            </a:rPr>
            <a:t>в ЖВНЛП с 2021 года, в клинических рекомендациях и стандартах </a:t>
          </a:r>
        </a:p>
        <a:p>
          <a:pPr rtl="0"/>
          <a:r>
            <a:rPr lang="ru-RU" b="0" dirty="0" smtClean="0"/>
            <a:t>- ЛО дети через Круг Добра (все), </a:t>
          </a:r>
          <a:r>
            <a:rPr lang="ru-RU" b="0" dirty="0" smtClean="0">
              <a:solidFill>
                <a:schemeClr val="tx1"/>
              </a:solidFill>
            </a:rPr>
            <a:t>взрослые – региональное обеспечение </a:t>
          </a:r>
          <a:endParaRPr lang="ru-RU" b="0" dirty="0">
            <a:solidFill>
              <a:schemeClr val="tx1"/>
            </a:solidFill>
          </a:endParaRPr>
        </a:p>
      </dgm:t>
    </dgm:pt>
    <dgm:pt modelId="{D87834E2-4300-40F0-BB0E-1F253C9897B7}" type="parTrans" cxnId="{473189A1-49D7-4895-ACF2-14EC466FF100}">
      <dgm:prSet/>
      <dgm:spPr/>
      <dgm:t>
        <a:bodyPr/>
        <a:lstStyle/>
        <a:p>
          <a:endParaRPr lang="ru-RU"/>
        </a:p>
      </dgm:t>
    </dgm:pt>
    <dgm:pt modelId="{4F744A2A-0C84-4FDB-B249-E99B4B2DB0A6}" type="sibTrans" cxnId="{473189A1-49D7-4895-ACF2-14EC466FF100}">
      <dgm:prSet/>
      <dgm:spPr/>
      <dgm:t>
        <a:bodyPr/>
        <a:lstStyle/>
        <a:p>
          <a:endParaRPr lang="ru-RU"/>
        </a:p>
      </dgm:t>
    </dgm:pt>
    <dgm:pt modelId="{1A18912C-096E-4DB8-BB60-AB07264E5302}">
      <dgm:prSet/>
      <dgm:spPr/>
      <dgm:t>
        <a:bodyPr/>
        <a:lstStyle/>
        <a:p>
          <a:pPr rtl="0"/>
          <a:r>
            <a:rPr lang="ru-RU" b="1" dirty="0" err="1" smtClean="0"/>
            <a:t>Онасемноген</a:t>
          </a:r>
          <a:r>
            <a:rPr lang="ru-RU" b="1" dirty="0" smtClean="0"/>
            <a:t> </a:t>
          </a:r>
          <a:r>
            <a:rPr lang="ru-RU" b="1" dirty="0" err="1" smtClean="0"/>
            <a:t>Абепарвовек</a:t>
          </a:r>
          <a:r>
            <a:rPr lang="ru-RU" b="1" dirty="0" smtClean="0"/>
            <a:t> (</a:t>
          </a:r>
          <a:r>
            <a:rPr lang="ru-RU" b="1" dirty="0" err="1" smtClean="0"/>
            <a:t>Золгенсма</a:t>
          </a:r>
          <a:r>
            <a:rPr lang="ru-RU" b="1" dirty="0" smtClean="0"/>
            <a:t>)</a:t>
          </a:r>
        </a:p>
        <a:p>
          <a:pPr rtl="0"/>
          <a:r>
            <a:rPr lang="ru-RU" dirty="0" smtClean="0"/>
            <a:t> - в мире 05.2019 </a:t>
          </a:r>
        </a:p>
        <a:p>
          <a:pPr rtl="0"/>
          <a:r>
            <a:rPr lang="ru-RU" b="0" dirty="0" smtClean="0"/>
            <a:t>- в РФ в декабре 2021 года, дети раннего возраста (согласно инструкции СМА 1 или иные типы не более 3 копий </a:t>
          </a:r>
          <a:r>
            <a:rPr lang="en-US" b="0" dirty="0" smtClean="0"/>
            <a:t>SMN2*</a:t>
          </a:r>
          <a:r>
            <a:rPr lang="ru-RU" b="0" dirty="0" smtClean="0"/>
            <a:t>)</a:t>
          </a:r>
        </a:p>
        <a:p>
          <a:pPr rtl="0"/>
          <a:r>
            <a:rPr lang="ru-RU" b="0" dirty="0" smtClean="0"/>
            <a:t>- ЛО дети через Круг Добра (по установленным критериям)</a:t>
          </a:r>
          <a:endParaRPr lang="ru-RU" b="0" dirty="0"/>
        </a:p>
      </dgm:t>
    </dgm:pt>
    <dgm:pt modelId="{49C55536-082E-442B-8313-B82DEFC292A9}" type="parTrans" cxnId="{4C28A391-FE50-4CFB-A48E-4FCB632924DA}">
      <dgm:prSet/>
      <dgm:spPr/>
      <dgm:t>
        <a:bodyPr/>
        <a:lstStyle/>
        <a:p>
          <a:endParaRPr lang="ru-RU"/>
        </a:p>
      </dgm:t>
    </dgm:pt>
    <dgm:pt modelId="{4B4A9BFE-BDA7-4D6C-80BB-F032AA6EA857}" type="sibTrans" cxnId="{4C28A391-FE50-4CFB-A48E-4FCB632924DA}">
      <dgm:prSet/>
      <dgm:spPr/>
      <dgm:t>
        <a:bodyPr/>
        <a:lstStyle/>
        <a:p>
          <a:endParaRPr lang="ru-RU"/>
        </a:p>
      </dgm:t>
    </dgm:pt>
    <dgm:pt modelId="{413DCF4F-A116-4FEC-BC7C-F39C56795B64}">
      <dgm:prSet/>
      <dgm:spPr/>
      <dgm:t>
        <a:bodyPr/>
        <a:lstStyle/>
        <a:p>
          <a:pPr rtl="0"/>
          <a:r>
            <a:rPr lang="ru-RU" dirty="0" smtClean="0"/>
            <a:t> </a:t>
          </a:r>
          <a:r>
            <a:rPr lang="ru-RU" b="1" dirty="0" err="1" smtClean="0"/>
            <a:t>Рисдиплам</a:t>
          </a:r>
          <a:r>
            <a:rPr lang="ru-RU" b="1" dirty="0" smtClean="0"/>
            <a:t> (</a:t>
          </a:r>
          <a:r>
            <a:rPr lang="ru-RU" b="1" dirty="0" err="1" smtClean="0"/>
            <a:t>Эврисди</a:t>
          </a:r>
          <a:r>
            <a:rPr lang="ru-RU" b="1" dirty="0" smtClean="0"/>
            <a:t>) </a:t>
          </a:r>
        </a:p>
        <a:p>
          <a:pPr rtl="0"/>
          <a:r>
            <a:rPr lang="ru-RU" dirty="0" smtClean="0"/>
            <a:t>- в мире август 2020 года </a:t>
          </a:r>
        </a:p>
        <a:p>
          <a:pPr rtl="0"/>
          <a:r>
            <a:rPr lang="ru-RU" b="0" dirty="0" smtClean="0"/>
            <a:t>- в РФ в ноябре 2020 года – показания дети от 2 </a:t>
          </a:r>
          <a:r>
            <a:rPr lang="ru-RU" b="0" dirty="0" err="1" smtClean="0"/>
            <a:t>мес</a:t>
          </a:r>
          <a:r>
            <a:rPr lang="ru-RU" b="0" dirty="0" smtClean="0"/>
            <a:t> и взрослые, без ограничений по факту диагноза, </a:t>
          </a:r>
          <a:r>
            <a:rPr lang="ru-RU" b="1" dirty="0" smtClean="0">
              <a:solidFill>
                <a:schemeClr val="tx1"/>
              </a:solidFill>
            </a:rPr>
            <a:t>в ЖВНЛП с 2022 года, в клинических рекомендациях и стандартах </a:t>
          </a:r>
        </a:p>
        <a:p>
          <a:pPr rtl="0"/>
          <a:r>
            <a:rPr lang="ru-RU" b="0" dirty="0" smtClean="0"/>
            <a:t>- ЛО - дети через Круг Добра (все), </a:t>
          </a:r>
          <a:r>
            <a:rPr lang="ru-RU" b="0" dirty="0" smtClean="0">
              <a:solidFill>
                <a:schemeClr val="tx1"/>
              </a:solidFill>
            </a:rPr>
            <a:t>взрослые – региональное обеспечение</a:t>
          </a:r>
          <a:endParaRPr lang="ru-RU" b="0" dirty="0">
            <a:solidFill>
              <a:schemeClr val="tx1"/>
            </a:solidFill>
          </a:endParaRPr>
        </a:p>
      </dgm:t>
    </dgm:pt>
    <dgm:pt modelId="{F38E448F-095E-4824-BE76-19939EEA61FD}" type="parTrans" cxnId="{0D54B8B4-8707-41E7-BEAE-327876339909}">
      <dgm:prSet/>
      <dgm:spPr/>
      <dgm:t>
        <a:bodyPr/>
        <a:lstStyle/>
        <a:p>
          <a:endParaRPr lang="ru-RU"/>
        </a:p>
      </dgm:t>
    </dgm:pt>
    <dgm:pt modelId="{02DC90AF-507D-4A92-A44C-65587B76B9BB}" type="sibTrans" cxnId="{0D54B8B4-8707-41E7-BEAE-327876339909}">
      <dgm:prSet/>
      <dgm:spPr/>
      <dgm:t>
        <a:bodyPr/>
        <a:lstStyle/>
        <a:p>
          <a:endParaRPr lang="ru-RU"/>
        </a:p>
      </dgm:t>
    </dgm:pt>
    <dgm:pt modelId="{CC36516F-2045-48BA-A46D-EF6329B34CA1}" type="pres">
      <dgm:prSet presAssocID="{ADFE4F31-46D4-4F04-9013-867FE5C045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94C083-4588-4145-A2C3-1F2312A250A2}" type="pres">
      <dgm:prSet presAssocID="{C30A9DC9-72B7-4D68-8FF0-A66F2F2DBA4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FD9D5-2891-47FB-9910-8F4B536488C0}" type="pres">
      <dgm:prSet presAssocID="{4F744A2A-0C84-4FDB-B249-E99B4B2DB0A6}" presName="spacer" presStyleCnt="0"/>
      <dgm:spPr/>
    </dgm:pt>
    <dgm:pt modelId="{1EDE5094-A852-4203-96CD-E918972DA60B}" type="pres">
      <dgm:prSet presAssocID="{1A18912C-096E-4DB8-BB60-AB07264E530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58E0FE-4AB4-4D30-A4BE-954AC19CBCCE}" type="pres">
      <dgm:prSet presAssocID="{4B4A9BFE-BDA7-4D6C-80BB-F032AA6EA857}" presName="spacer" presStyleCnt="0"/>
      <dgm:spPr/>
    </dgm:pt>
    <dgm:pt modelId="{0CF608F5-0F76-41F8-88F6-0166D2178A27}" type="pres">
      <dgm:prSet presAssocID="{413DCF4F-A116-4FEC-BC7C-F39C56795B6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33422B-F822-4D31-9A8D-46FF13486A73}" type="presOf" srcId="{ADFE4F31-46D4-4F04-9013-867FE5C045F9}" destId="{CC36516F-2045-48BA-A46D-EF6329B34CA1}" srcOrd="0" destOrd="0" presId="urn:microsoft.com/office/officeart/2005/8/layout/vList2"/>
    <dgm:cxn modelId="{473189A1-49D7-4895-ACF2-14EC466FF100}" srcId="{ADFE4F31-46D4-4F04-9013-867FE5C045F9}" destId="{C30A9DC9-72B7-4D68-8FF0-A66F2F2DBA4B}" srcOrd="0" destOrd="0" parTransId="{D87834E2-4300-40F0-BB0E-1F253C9897B7}" sibTransId="{4F744A2A-0C84-4FDB-B249-E99B4B2DB0A6}"/>
    <dgm:cxn modelId="{26565B0F-CC27-48EB-BDEE-1A8905F31568}" type="presOf" srcId="{413DCF4F-A116-4FEC-BC7C-F39C56795B64}" destId="{0CF608F5-0F76-41F8-88F6-0166D2178A27}" srcOrd="0" destOrd="0" presId="urn:microsoft.com/office/officeart/2005/8/layout/vList2"/>
    <dgm:cxn modelId="{C01446C1-9EFD-46EC-BAD3-53EC1EC2244A}" type="presOf" srcId="{1A18912C-096E-4DB8-BB60-AB07264E5302}" destId="{1EDE5094-A852-4203-96CD-E918972DA60B}" srcOrd="0" destOrd="0" presId="urn:microsoft.com/office/officeart/2005/8/layout/vList2"/>
    <dgm:cxn modelId="{4C28A391-FE50-4CFB-A48E-4FCB632924DA}" srcId="{ADFE4F31-46D4-4F04-9013-867FE5C045F9}" destId="{1A18912C-096E-4DB8-BB60-AB07264E5302}" srcOrd="1" destOrd="0" parTransId="{49C55536-082E-442B-8313-B82DEFC292A9}" sibTransId="{4B4A9BFE-BDA7-4D6C-80BB-F032AA6EA857}"/>
    <dgm:cxn modelId="{D1ED239C-F861-4DEE-BD10-C7932E85926B}" type="presOf" srcId="{C30A9DC9-72B7-4D68-8FF0-A66F2F2DBA4B}" destId="{0A94C083-4588-4145-A2C3-1F2312A250A2}" srcOrd="0" destOrd="0" presId="urn:microsoft.com/office/officeart/2005/8/layout/vList2"/>
    <dgm:cxn modelId="{0D54B8B4-8707-41E7-BEAE-327876339909}" srcId="{ADFE4F31-46D4-4F04-9013-867FE5C045F9}" destId="{413DCF4F-A116-4FEC-BC7C-F39C56795B64}" srcOrd="2" destOrd="0" parTransId="{F38E448F-095E-4824-BE76-19939EEA61FD}" sibTransId="{02DC90AF-507D-4A92-A44C-65587B76B9BB}"/>
    <dgm:cxn modelId="{21CFAAF6-DD2F-4C6E-BA36-3CD2BC7D99B6}" type="presParOf" srcId="{CC36516F-2045-48BA-A46D-EF6329B34CA1}" destId="{0A94C083-4588-4145-A2C3-1F2312A250A2}" srcOrd="0" destOrd="0" presId="urn:microsoft.com/office/officeart/2005/8/layout/vList2"/>
    <dgm:cxn modelId="{E0C7560B-18DB-4738-B3D0-5F2484F1D195}" type="presParOf" srcId="{CC36516F-2045-48BA-A46D-EF6329B34CA1}" destId="{592FD9D5-2891-47FB-9910-8F4B536488C0}" srcOrd="1" destOrd="0" presId="urn:microsoft.com/office/officeart/2005/8/layout/vList2"/>
    <dgm:cxn modelId="{C26A96A0-CDA1-4E56-81AF-7C2243A9F895}" type="presParOf" srcId="{CC36516F-2045-48BA-A46D-EF6329B34CA1}" destId="{1EDE5094-A852-4203-96CD-E918972DA60B}" srcOrd="2" destOrd="0" presId="urn:microsoft.com/office/officeart/2005/8/layout/vList2"/>
    <dgm:cxn modelId="{35039431-AEB7-4C9B-AA0A-5B7A69BBA8F4}" type="presParOf" srcId="{CC36516F-2045-48BA-A46D-EF6329B34CA1}" destId="{8258E0FE-4AB4-4D30-A4BE-954AC19CBCCE}" srcOrd="3" destOrd="0" presId="urn:microsoft.com/office/officeart/2005/8/layout/vList2"/>
    <dgm:cxn modelId="{C8DAA64F-78B2-453D-88D5-89198F0788ED}" type="presParOf" srcId="{CC36516F-2045-48BA-A46D-EF6329B34CA1}" destId="{0CF608F5-0F76-41F8-88F6-0166D2178A2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3DAE44-C5B4-4FC6-A41E-39FFA699E0C8}" type="doc">
      <dgm:prSet loTypeId="urn:microsoft.com/office/officeart/2005/8/layout/arrow1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4DAEEF93-05C4-42AA-B4D4-57A27E4FEB84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После Федерального финансирования</a:t>
          </a:r>
          <a:endParaRPr lang="ru-RU" dirty="0">
            <a:solidFill>
              <a:srgbClr val="FF0000"/>
            </a:solidFill>
          </a:endParaRPr>
        </a:p>
      </dgm:t>
    </dgm:pt>
    <dgm:pt modelId="{9530EFFF-604A-48A4-B62B-B33C1808A301}" type="parTrans" cxnId="{BFBD196C-1865-4CBF-81C5-02536209F7E7}">
      <dgm:prSet/>
      <dgm:spPr/>
      <dgm:t>
        <a:bodyPr/>
        <a:lstStyle/>
        <a:p>
          <a:endParaRPr lang="ru-RU"/>
        </a:p>
      </dgm:t>
    </dgm:pt>
    <dgm:pt modelId="{A180B2DB-8F4C-406D-9953-2F5EC6A530C5}" type="sibTrans" cxnId="{BFBD196C-1865-4CBF-81C5-02536209F7E7}">
      <dgm:prSet/>
      <dgm:spPr/>
      <dgm:t>
        <a:bodyPr/>
        <a:lstStyle/>
        <a:p>
          <a:endParaRPr lang="ru-RU"/>
        </a:p>
      </dgm:t>
    </dgm:pt>
    <dgm:pt modelId="{9882C623-7E1D-4CD0-99D3-E2C7D4CEA780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До Федерального финансирования</a:t>
          </a:r>
          <a:endParaRPr lang="ru-RU" dirty="0">
            <a:solidFill>
              <a:srgbClr val="FF0000"/>
            </a:solidFill>
          </a:endParaRPr>
        </a:p>
      </dgm:t>
    </dgm:pt>
    <dgm:pt modelId="{3999EF0C-908B-48A8-8D2F-B94EE469FAC3}" type="parTrans" cxnId="{575F0FA3-9140-4F03-B397-7DC69C8EB27E}">
      <dgm:prSet/>
      <dgm:spPr/>
      <dgm:t>
        <a:bodyPr/>
        <a:lstStyle/>
        <a:p>
          <a:endParaRPr lang="ru-RU"/>
        </a:p>
      </dgm:t>
    </dgm:pt>
    <dgm:pt modelId="{1BA80011-5C4E-42C3-885A-14B467F6D0E5}" type="sibTrans" cxnId="{575F0FA3-9140-4F03-B397-7DC69C8EB27E}">
      <dgm:prSet/>
      <dgm:spPr/>
      <dgm:t>
        <a:bodyPr/>
        <a:lstStyle/>
        <a:p>
          <a:endParaRPr lang="ru-RU"/>
        </a:p>
      </dgm:t>
    </dgm:pt>
    <dgm:pt modelId="{F4418453-E57D-4ACA-BA89-A7E7B4AE54A0}" type="pres">
      <dgm:prSet presAssocID="{8B3DAE44-C5B4-4FC6-A41E-39FFA699E0C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9FE381-D330-4BD0-9DEB-1C2274D47BF7}" type="pres">
      <dgm:prSet presAssocID="{4DAEEF93-05C4-42AA-B4D4-57A27E4FEB84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043D20-AA18-44EC-88F0-1D0766614940}" type="pres">
      <dgm:prSet presAssocID="{9882C623-7E1D-4CD0-99D3-E2C7D4CEA780}" presName="arrow" presStyleLbl="node1" presStyleIdx="1" presStyleCnt="2" custScaleY="100119" custRadScaleRad="33917" custRadScaleInc="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BD196C-1865-4CBF-81C5-02536209F7E7}" srcId="{8B3DAE44-C5B4-4FC6-A41E-39FFA699E0C8}" destId="{4DAEEF93-05C4-42AA-B4D4-57A27E4FEB84}" srcOrd="0" destOrd="0" parTransId="{9530EFFF-604A-48A4-B62B-B33C1808A301}" sibTransId="{A180B2DB-8F4C-406D-9953-2F5EC6A530C5}"/>
    <dgm:cxn modelId="{9925020A-F9BD-4BC6-8658-68A19FE526A9}" type="presOf" srcId="{4DAEEF93-05C4-42AA-B4D4-57A27E4FEB84}" destId="{E79FE381-D330-4BD0-9DEB-1C2274D47BF7}" srcOrd="0" destOrd="0" presId="urn:microsoft.com/office/officeart/2005/8/layout/arrow1"/>
    <dgm:cxn modelId="{458B17E4-899A-4769-9D3F-DCEBD7730501}" type="presOf" srcId="{9882C623-7E1D-4CD0-99D3-E2C7D4CEA780}" destId="{2A043D20-AA18-44EC-88F0-1D0766614940}" srcOrd="0" destOrd="0" presId="urn:microsoft.com/office/officeart/2005/8/layout/arrow1"/>
    <dgm:cxn modelId="{575F0FA3-9140-4F03-B397-7DC69C8EB27E}" srcId="{8B3DAE44-C5B4-4FC6-A41E-39FFA699E0C8}" destId="{9882C623-7E1D-4CD0-99D3-E2C7D4CEA780}" srcOrd="1" destOrd="0" parTransId="{3999EF0C-908B-48A8-8D2F-B94EE469FAC3}" sibTransId="{1BA80011-5C4E-42C3-885A-14B467F6D0E5}"/>
    <dgm:cxn modelId="{581037D8-0561-4EBC-A580-4EAFA63A4A9A}" type="presOf" srcId="{8B3DAE44-C5B4-4FC6-A41E-39FFA699E0C8}" destId="{F4418453-E57D-4ACA-BA89-A7E7B4AE54A0}" srcOrd="0" destOrd="0" presId="urn:microsoft.com/office/officeart/2005/8/layout/arrow1"/>
    <dgm:cxn modelId="{520D220D-29EF-4E91-A796-F3570A798A0F}" type="presParOf" srcId="{F4418453-E57D-4ACA-BA89-A7E7B4AE54A0}" destId="{E79FE381-D330-4BD0-9DEB-1C2274D47BF7}" srcOrd="0" destOrd="0" presId="urn:microsoft.com/office/officeart/2005/8/layout/arrow1"/>
    <dgm:cxn modelId="{FF9660A9-A3F1-44A4-849E-B60DF5E4D5AF}" type="presParOf" srcId="{F4418453-E57D-4ACA-BA89-A7E7B4AE54A0}" destId="{2A043D20-AA18-44EC-88F0-1D0766614940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4C083-4588-4145-A2C3-1F2312A250A2}">
      <dsp:nvSpPr>
        <dsp:cNvPr id="0" name=""/>
        <dsp:cNvSpPr/>
      </dsp:nvSpPr>
      <dsp:spPr>
        <a:xfrm>
          <a:off x="0" y="114969"/>
          <a:ext cx="6166964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Нусинерсен</a:t>
          </a:r>
          <a:r>
            <a:rPr lang="ru-RU" sz="1200" b="1" kern="1200" dirty="0" smtClean="0"/>
            <a:t> (</a:t>
          </a:r>
          <a:r>
            <a:rPr lang="ru-RU" sz="1200" b="1" kern="1200" dirty="0" err="1" smtClean="0"/>
            <a:t>Спинраза</a:t>
          </a:r>
          <a:r>
            <a:rPr lang="ru-RU" sz="1200" b="1" kern="1200" dirty="0" smtClean="0"/>
            <a:t>)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- в мире 12.2016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– </a:t>
          </a:r>
          <a:r>
            <a:rPr lang="ru-RU" sz="1200" b="0" kern="1200" dirty="0" smtClean="0"/>
            <a:t>в РФ  в августе 2019 года – показания дети и взрослые, без ограничений по факту диагноза, </a:t>
          </a:r>
          <a:r>
            <a:rPr lang="ru-RU" sz="1200" b="1" kern="1200" dirty="0" smtClean="0">
              <a:solidFill>
                <a:schemeClr val="tx1"/>
              </a:solidFill>
            </a:rPr>
            <a:t>в ЖВНЛП с 2021 года, в клинических рекомендациях и стандартах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- ЛО дети через Круг Добра (все), </a:t>
          </a:r>
          <a:r>
            <a:rPr lang="ru-RU" sz="1200" b="0" kern="1200" dirty="0" smtClean="0">
              <a:solidFill>
                <a:schemeClr val="tx1"/>
              </a:solidFill>
            </a:rPr>
            <a:t>взрослые – региональное обеспечение </a:t>
          </a:r>
          <a:endParaRPr lang="ru-RU" sz="1200" b="0" kern="1200" dirty="0">
            <a:solidFill>
              <a:schemeClr val="tx1"/>
            </a:solidFill>
          </a:endParaRPr>
        </a:p>
      </dsp:txBody>
      <dsp:txXfrm>
        <a:off x="61684" y="176653"/>
        <a:ext cx="6043596" cy="1140231"/>
      </dsp:txXfrm>
    </dsp:sp>
    <dsp:sp modelId="{1EDE5094-A852-4203-96CD-E918972DA60B}">
      <dsp:nvSpPr>
        <dsp:cNvPr id="0" name=""/>
        <dsp:cNvSpPr/>
      </dsp:nvSpPr>
      <dsp:spPr>
        <a:xfrm>
          <a:off x="0" y="1413129"/>
          <a:ext cx="6166964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Онасемноген</a:t>
          </a:r>
          <a:r>
            <a:rPr lang="ru-RU" sz="1200" b="1" kern="1200" dirty="0" smtClean="0"/>
            <a:t> </a:t>
          </a:r>
          <a:r>
            <a:rPr lang="ru-RU" sz="1200" b="1" kern="1200" dirty="0" err="1" smtClean="0"/>
            <a:t>Абепарвовек</a:t>
          </a:r>
          <a:r>
            <a:rPr lang="ru-RU" sz="1200" b="1" kern="1200" dirty="0" smtClean="0"/>
            <a:t> (</a:t>
          </a:r>
          <a:r>
            <a:rPr lang="ru-RU" sz="1200" b="1" kern="1200" dirty="0" err="1" smtClean="0"/>
            <a:t>Золгенсма</a:t>
          </a:r>
          <a:r>
            <a:rPr lang="ru-RU" sz="1200" b="1" kern="1200" dirty="0" smtClean="0"/>
            <a:t>)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- в мире 05.2019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- в РФ в декабре 2021 года, дети раннего возраста (согласно инструкции СМА 1 или иные типы не более 3 копий </a:t>
          </a:r>
          <a:r>
            <a:rPr lang="en-US" sz="1200" b="0" kern="1200" dirty="0" smtClean="0"/>
            <a:t>SMN2*</a:t>
          </a:r>
          <a:r>
            <a:rPr lang="ru-RU" sz="1200" b="0" kern="1200" dirty="0" smtClean="0"/>
            <a:t>)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- ЛО дети через Круг Добра (по установленным критериям)</a:t>
          </a:r>
          <a:endParaRPr lang="ru-RU" sz="1200" b="0" kern="1200" dirty="0"/>
        </a:p>
      </dsp:txBody>
      <dsp:txXfrm>
        <a:off x="61684" y="1474813"/>
        <a:ext cx="6043596" cy="1140231"/>
      </dsp:txXfrm>
    </dsp:sp>
    <dsp:sp modelId="{0CF608F5-0F76-41F8-88F6-0166D2178A27}">
      <dsp:nvSpPr>
        <dsp:cNvPr id="0" name=""/>
        <dsp:cNvSpPr/>
      </dsp:nvSpPr>
      <dsp:spPr>
        <a:xfrm>
          <a:off x="0" y="2711289"/>
          <a:ext cx="6166964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</a:t>
          </a:r>
          <a:r>
            <a:rPr lang="ru-RU" sz="1200" b="1" kern="1200" dirty="0" err="1" smtClean="0"/>
            <a:t>Рисдиплам</a:t>
          </a:r>
          <a:r>
            <a:rPr lang="ru-RU" sz="1200" b="1" kern="1200" dirty="0" smtClean="0"/>
            <a:t> (</a:t>
          </a:r>
          <a:r>
            <a:rPr lang="ru-RU" sz="1200" b="1" kern="1200" dirty="0" err="1" smtClean="0"/>
            <a:t>Эврисди</a:t>
          </a:r>
          <a:r>
            <a:rPr lang="ru-RU" sz="1200" b="1" kern="1200" dirty="0" smtClean="0"/>
            <a:t>)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- в мире август 2020 года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- в РФ в ноябре 2020 года – показания дети от 2 </a:t>
          </a:r>
          <a:r>
            <a:rPr lang="ru-RU" sz="1200" b="0" kern="1200" dirty="0" err="1" smtClean="0"/>
            <a:t>мес</a:t>
          </a:r>
          <a:r>
            <a:rPr lang="ru-RU" sz="1200" b="0" kern="1200" dirty="0" smtClean="0"/>
            <a:t> и взрослые, без ограничений по факту диагноза, </a:t>
          </a:r>
          <a:r>
            <a:rPr lang="ru-RU" sz="1200" b="1" kern="1200" dirty="0" smtClean="0">
              <a:solidFill>
                <a:schemeClr val="tx1"/>
              </a:solidFill>
            </a:rPr>
            <a:t>в ЖВНЛП с 2022 года, в клинических рекомендациях и стандартах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- ЛО - дети через Круг Добра (все), </a:t>
          </a:r>
          <a:r>
            <a:rPr lang="ru-RU" sz="1200" b="0" kern="1200" dirty="0" smtClean="0">
              <a:solidFill>
                <a:schemeClr val="tx1"/>
              </a:solidFill>
            </a:rPr>
            <a:t>взрослые – региональное обеспечение</a:t>
          </a:r>
          <a:endParaRPr lang="ru-RU" sz="1200" b="0" kern="1200" dirty="0">
            <a:solidFill>
              <a:schemeClr val="tx1"/>
            </a:solidFill>
          </a:endParaRPr>
        </a:p>
      </dsp:txBody>
      <dsp:txXfrm>
        <a:off x="61684" y="2772973"/>
        <a:ext cx="6043596" cy="11402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FE381-D330-4BD0-9DEB-1C2274D47BF7}">
      <dsp:nvSpPr>
        <dsp:cNvPr id="0" name=""/>
        <dsp:cNvSpPr/>
      </dsp:nvSpPr>
      <dsp:spPr>
        <a:xfrm rot="16200000">
          <a:off x="593" y="886"/>
          <a:ext cx="1210303" cy="1210303"/>
        </a:xfrm>
        <a:prstGeom prst="up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rgbClr val="FF0000"/>
              </a:solidFill>
            </a:rPr>
            <a:t>После Федерального финансирования</a:t>
          </a:r>
          <a:endParaRPr lang="ru-RU" sz="900" kern="1200" dirty="0">
            <a:solidFill>
              <a:srgbClr val="FF0000"/>
            </a:solidFill>
          </a:endParaRPr>
        </a:p>
      </dsp:txBody>
      <dsp:txXfrm rot="5400000">
        <a:off x="212397" y="303461"/>
        <a:ext cx="998500" cy="605151"/>
      </dsp:txXfrm>
    </dsp:sp>
    <dsp:sp modelId="{2A043D20-AA18-44EC-88F0-1D0766614940}">
      <dsp:nvSpPr>
        <dsp:cNvPr id="0" name=""/>
        <dsp:cNvSpPr/>
      </dsp:nvSpPr>
      <dsp:spPr>
        <a:xfrm rot="5400000">
          <a:off x="1295610" y="1052"/>
          <a:ext cx="1210303" cy="1211744"/>
        </a:xfrm>
        <a:prstGeom prst="up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rgbClr val="FF0000"/>
              </a:solidFill>
            </a:rPr>
            <a:t>До Федерального финансирования</a:t>
          </a:r>
          <a:endParaRPr lang="ru-RU" sz="900" kern="1200" dirty="0">
            <a:solidFill>
              <a:srgbClr val="FF0000"/>
            </a:solidFill>
          </a:endParaRPr>
        </a:p>
      </dsp:txBody>
      <dsp:txXfrm rot="-5400000">
        <a:off x="1294890" y="304349"/>
        <a:ext cx="999941" cy="6051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5B0DE-71D2-F14A-9F7E-10A5C94C5575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A8A1C-C199-694A-ABA2-711DA57DD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66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A428CB-090D-4DFE-853F-F14391E88E2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953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B387B-5CB9-4DD2-B11B-E535E530D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68030-B088-4F3B-9E6F-EDFC6A596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34F6C-D8FC-415D-947A-5903170BB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1F3ED-29C9-4765-9D70-B4249DD87987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4383B1-4EC4-4E17-A47C-70633A24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A4725-D1BC-47FD-A6EA-E967F574B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F3952-C747-4805-BB27-9A2D262781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27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89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7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932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293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750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11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345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9495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58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67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161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5767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4011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004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765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7728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8232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6552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4949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7340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86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B387B-5CB9-4DD2-B11B-E535E530D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68030-B088-4F3B-9E6F-EDFC6A596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34F6C-D8FC-415D-947A-5903170BB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1F3ED-29C9-4765-9D70-B4249DD87987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4383B1-4EC4-4E17-A47C-70633A24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A4725-D1BC-47FD-A6EA-E967F574B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F3952-C747-4805-BB27-9A2D262781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2155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1108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024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973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314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227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4205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8224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2130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9373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33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Щму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620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2195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986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255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3833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997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1443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007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2959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2308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67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ая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2041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6319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0334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7812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8039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706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8"/>
            <a:ext cx="400050" cy="274637"/>
          </a:xfrm>
        </p:spPr>
        <p:txBody>
          <a:bodyPr/>
          <a:lstStyle/>
          <a:p>
            <a:pPr defTabSz="685783"/>
            <a:fld id="{2E6DC461-C6FC-014E-8059-F13EC72AB73F}" type="slidenum">
              <a:rPr lang="ru-RU" smtClean="0">
                <a:solidFill>
                  <a:srgbClr val="FFFFFF"/>
                </a:solidFill>
              </a:rPr>
              <a:pPr defTabSz="685783"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661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783"/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783"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78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2069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8"/>
            <a:ext cx="400050" cy="274637"/>
          </a:xfrm>
        </p:spPr>
        <p:txBody>
          <a:bodyPr/>
          <a:lstStyle/>
          <a:p>
            <a:pPr defTabSz="685783"/>
            <a:fld id="{2E6DC461-C6FC-014E-8059-F13EC72AB73F}" type="slidenum">
              <a:rPr lang="ru-RU" smtClean="0">
                <a:solidFill>
                  <a:srgbClr val="FFFFFF"/>
                </a:solidFill>
              </a:rPr>
              <a:pPr defTabSz="685783"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249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000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864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ая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709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9598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4515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810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33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83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45239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6087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583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39308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05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7518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7"/>
            <a:ext cx="400050" cy="274637"/>
          </a:xfrm>
        </p:spPr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6259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6BC8CA-C1F0-4D6D-BE6D-DAD4A884E78D}" type="datetimeFigureOut">
              <a:rPr kumimoji="0" lang="ru-RU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01.06.2022</a:t>
            </a:fld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3A831F-0C11-4BA0-8D71-26F3B4B99D8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02802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8"/>
            <a:ext cx="400050" cy="274637"/>
          </a:xfrm>
        </p:spPr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5559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4D6F2E5-97DD-5D4F-83BC-DA050304C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7715" y="4496718"/>
            <a:ext cx="400050" cy="274637"/>
          </a:xfrm>
        </p:spPr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5980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79" tIns="34289" rIns="68579" bIns="34289"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79" tIns="34289" rIns="68579" bIns="34289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79" tIns="34289" rIns="68579" bIns="34289"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79" tIns="34289" rIns="68579" bIns="34289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28650" y="4767291"/>
            <a:ext cx="20574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6C5152-8758-406C-A8DA-7BA00F0AF33C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01.06.2022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1D234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28950" y="4767291"/>
            <a:ext cx="30861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1D234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445091-DD56-4111-92A2-69EF4B3EF35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2488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79" tIns="34289" rIns="68579" bIns="34289"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79" tIns="34289" rIns="68579" bIns="34289"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40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6BC8CA-C1F0-4D6D-BE6D-DAD4A884E78D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01.06.2022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3A831F-0C11-4BA0-8D71-26F3B4B99D8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584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56BC8CA-C1F0-4D6D-BE6D-DAD4A884E7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A831F-0C11-4BA0-8D71-26F3B4B99D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740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476729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B6C5152-8758-406C-A8DA-7BA00F0AF33C}" type="datetimeFigureOut">
              <a:rPr lang="ru-RU" smtClean="0">
                <a:solidFill>
                  <a:srgbClr val="1D2341"/>
                </a:solidFill>
              </a:rPr>
              <a:pPr/>
              <a:t>01.06.2022</a:t>
            </a:fld>
            <a:endParaRPr lang="ru-RU">
              <a:solidFill>
                <a:srgbClr val="1D234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4767290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>
              <a:solidFill>
                <a:srgbClr val="1D234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5091-DD56-4111-92A2-69EF4B3EF3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12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3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9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40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png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5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theme" Target="../theme/theme20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2.png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72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2.png"/><Relationship Id="rId4" Type="http://schemas.openxmlformats.org/officeDocument/2006/relationships/theme" Target="../theme/theme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9386A3-1EEB-F14E-87A4-1B6D2BE9C8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44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3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5" r:id="rId4"/>
    <p:sldLayoutId id="2147483746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9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1" r:id="rId3"/>
    <p:sldLayoutId id="2147483752" r:id="rId4"/>
    <p:sldLayoutId id="2147483753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2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7" r:id="rId2"/>
    <p:sldLayoutId id="2147483758" r:id="rId3"/>
    <p:sldLayoutId id="2147483759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40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82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224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1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8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685783"/>
            <a:fld id="{2E6DC461-C6FC-014E-8059-F13EC72AB73F}" type="slidenum">
              <a:rPr lang="ru-RU" smtClean="0">
                <a:solidFill>
                  <a:srgbClr val="FFFFFF"/>
                </a:solidFill>
              </a:rPr>
              <a:pPr defTabSz="685783"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85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7" r:id="rId2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8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685783"/>
            <a:fld id="{2E6DC461-C6FC-014E-8059-F13EC72AB73F}" type="slidenum">
              <a:rPr lang="ru-RU" smtClean="0">
                <a:solidFill>
                  <a:srgbClr val="FFFFFF"/>
                </a:solidFill>
              </a:rPr>
              <a:pPr defTabSz="685783"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01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AF1C6-1CA2-4310-81FF-B50ED474FC6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96276-B10A-4DAA-B6C0-DF8C73DED6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6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5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0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807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22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8"/>
            <a:ext cx="400050" cy="274637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86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8"/>
            <a:ext cx="400050" cy="274637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29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4" r:id="rId2"/>
    <p:sldLayoutId id="2147483855" r:id="rId3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9386A3-1EEB-F14E-87A4-1B6D2BE9C8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4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9386A3-1EEB-F14E-87A4-1B6D2BE9C8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7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9386A3-1EEB-F14E-87A4-1B6D2BE9C8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4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10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26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2" r:id="rId2"/>
    <p:sldLayoutId id="2147483723" r:id="rId3"/>
    <p:sldLayoutId id="2147483724" r:id="rId4"/>
    <p:sldLayoutId id="2147483725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622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08647-BD29-C047-B329-8A50F9575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E15E86-1ED1-AA47-A33D-C78468E9C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715" y="4496717"/>
            <a:ext cx="4000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E6DC461-C6FC-014E-8059-F13EC72AB73F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87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8" r:id="rId4"/>
    <p:sldLayoutId id="2147483739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5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6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7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0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8.png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9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+mj-lt"/>
              </a:rPr>
              <a:t>О </a:t>
            </a:r>
            <a:r>
              <a:rPr lang="ru-RU" sz="2800" dirty="0">
                <a:latin typeface="+mj-lt"/>
              </a:rPr>
              <a:t>проблемах лекарственного обеспечения взрослых пациентов с редкими </a:t>
            </a:r>
            <a:r>
              <a:rPr lang="ru-RU" sz="2800" dirty="0" smtClean="0">
                <a:latin typeface="+mj-lt"/>
              </a:rPr>
              <a:t>заболеваниями </a:t>
            </a:r>
          </a:p>
          <a:p>
            <a:pPr marL="0" indent="0" algn="ctr">
              <a:buNone/>
            </a:pPr>
            <a:r>
              <a:rPr lang="ru-RU" sz="2800" dirty="0" smtClean="0">
                <a:latin typeface="+mj-lt"/>
              </a:rPr>
              <a:t>(на примере спинальной мышечной атрофии)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1D2342"/>
                </a:solidFill>
                <a:latin typeface="+mj-lt"/>
              </a:rPr>
              <a:t>Германенко </a:t>
            </a:r>
            <a:r>
              <a:rPr lang="ru-RU" sz="2000" dirty="0">
                <a:solidFill>
                  <a:srgbClr val="1D2342"/>
                </a:solidFill>
                <a:latin typeface="+mj-lt"/>
              </a:rPr>
              <a:t>Ольга </a:t>
            </a:r>
            <a:r>
              <a:rPr lang="ru-RU" sz="2000" dirty="0" smtClean="0">
                <a:solidFill>
                  <a:srgbClr val="1D2342"/>
                </a:solidFill>
                <a:latin typeface="+mj-lt"/>
              </a:rPr>
              <a:t>Юрьевна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500" dirty="0" smtClean="0">
                <a:solidFill>
                  <a:srgbClr val="1D2342"/>
                </a:solidFill>
                <a:latin typeface="+mj-lt"/>
              </a:rPr>
              <a:t>Член Экспертного совета по редким (</a:t>
            </a:r>
            <a:r>
              <a:rPr lang="ru-RU" sz="1500" dirty="0" err="1" smtClean="0">
                <a:solidFill>
                  <a:srgbClr val="1D2342"/>
                </a:solidFill>
                <a:latin typeface="+mj-lt"/>
              </a:rPr>
              <a:t>орфанным</a:t>
            </a:r>
            <a:r>
              <a:rPr lang="ru-RU" sz="1500" dirty="0" smtClean="0">
                <a:solidFill>
                  <a:srgbClr val="1D2342"/>
                </a:solidFill>
                <a:latin typeface="+mj-lt"/>
              </a:rPr>
              <a:t>) заболеваниям Комитета по охране здоровья Государственной Думы РФ, Член Экспертного совета фонда «Круг Добра»,                              Руководитель </a:t>
            </a:r>
            <a:r>
              <a:rPr lang="ru-RU" sz="1500" dirty="0">
                <a:solidFill>
                  <a:srgbClr val="1D2342"/>
                </a:solidFill>
                <a:latin typeface="+mj-lt"/>
              </a:rPr>
              <a:t>фонда «Семьи СМА</a:t>
            </a:r>
            <a:r>
              <a:rPr lang="ru-RU" sz="1500" dirty="0" smtClean="0">
                <a:solidFill>
                  <a:srgbClr val="1D2342"/>
                </a:solidFill>
                <a:latin typeface="+mj-lt"/>
              </a:rPr>
              <a:t>»</a:t>
            </a:r>
          </a:p>
          <a:p>
            <a:pPr marL="0" indent="0" algn="ctr">
              <a:lnSpc>
                <a:spcPct val="100000"/>
              </a:lnSpc>
              <a:buNone/>
            </a:pPr>
            <a:endParaRPr lang="ru-RU" sz="1500" dirty="0">
              <a:solidFill>
                <a:srgbClr val="1D2342"/>
              </a:solidFill>
              <a:latin typeface="+mj-lt"/>
            </a:endParaRPr>
          </a:p>
          <a:p>
            <a:pPr marL="0" indent="0">
              <a:buNone/>
            </a:pPr>
            <a:endParaRPr lang="ru-RU" sz="2000" b="1" dirty="0">
              <a:solidFill>
                <a:srgbClr val="C87DB8"/>
              </a:solidFill>
              <a:latin typeface="Raleway ExtraBold" panose="020B0503030101060003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0492" y="1172666"/>
            <a:ext cx="8194699" cy="2910723"/>
          </a:xfrm>
          <a:prstGeom prst="rect">
            <a:avLst/>
          </a:prstGeom>
          <a:noFill/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8650" y="1270388"/>
            <a:ext cx="8005799" cy="2743200"/>
          </a:xfrm>
          <a:prstGeom prst="rect">
            <a:avLst/>
          </a:prstGeom>
          <a:noFill/>
          <a:ln>
            <a:solidFill>
              <a:srgbClr val="E8B8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896925" y="4223121"/>
            <a:ext cx="12137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ХМАО</a:t>
            </a:r>
            <a:endParaRPr lang="ru-RU" dirty="0">
              <a:latin typeface="+mj-lt"/>
            </a:endParaRPr>
          </a:p>
          <a:p>
            <a:pPr algn="ctr"/>
            <a:r>
              <a:rPr lang="ru-RU" dirty="0" smtClean="0">
                <a:latin typeface="+mj-lt"/>
              </a:rPr>
              <a:t>01 июня 2022 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18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7840" y="120240"/>
            <a:ext cx="6149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87DB8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Данные реестра по кол-ву СМА в Федеральных округах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total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1243) на 27.05.2022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1D234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950663"/>
              </p:ext>
            </p:extLst>
          </p:nvPr>
        </p:nvGraphicFramePr>
        <p:xfrm>
          <a:off x="437715" y="766711"/>
          <a:ext cx="8532421" cy="3203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3057">
                  <a:extLst>
                    <a:ext uri="{9D8B030D-6E8A-4147-A177-3AD203B41FA5}">
                      <a16:colId xmlns:a16="http://schemas.microsoft.com/office/drawing/2014/main" val="1122778702"/>
                    </a:ext>
                  </a:extLst>
                </a:gridCol>
                <a:gridCol w="392805">
                  <a:extLst>
                    <a:ext uri="{9D8B030D-6E8A-4147-A177-3AD203B41FA5}">
                      <a16:colId xmlns:a16="http://schemas.microsoft.com/office/drawing/2014/main" val="3717994452"/>
                    </a:ext>
                  </a:extLst>
                </a:gridCol>
                <a:gridCol w="354169">
                  <a:extLst>
                    <a:ext uri="{9D8B030D-6E8A-4147-A177-3AD203B41FA5}">
                      <a16:colId xmlns:a16="http://schemas.microsoft.com/office/drawing/2014/main" val="1545430742"/>
                    </a:ext>
                  </a:extLst>
                </a:gridCol>
                <a:gridCol w="785612">
                  <a:extLst>
                    <a:ext uri="{9D8B030D-6E8A-4147-A177-3AD203B41FA5}">
                      <a16:colId xmlns:a16="http://schemas.microsoft.com/office/drawing/2014/main" val="158806070"/>
                    </a:ext>
                  </a:extLst>
                </a:gridCol>
                <a:gridCol w="386366">
                  <a:extLst>
                    <a:ext uri="{9D8B030D-6E8A-4147-A177-3AD203B41FA5}">
                      <a16:colId xmlns:a16="http://schemas.microsoft.com/office/drawing/2014/main" val="1815830590"/>
                    </a:ext>
                  </a:extLst>
                </a:gridCol>
                <a:gridCol w="830687">
                  <a:extLst>
                    <a:ext uri="{9D8B030D-6E8A-4147-A177-3AD203B41FA5}">
                      <a16:colId xmlns:a16="http://schemas.microsoft.com/office/drawing/2014/main" val="1752389571"/>
                    </a:ext>
                  </a:extLst>
                </a:gridCol>
                <a:gridCol w="811369">
                  <a:extLst>
                    <a:ext uri="{9D8B030D-6E8A-4147-A177-3AD203B41FA5}">
                      <a16:colId xmlns:a16="http://schemas.microsoft.com/office/drawing/2014/main" val="2697006498"/>
                    </a:ext>
                  </a:extLst>
                </a:gridCol>
                <a:gridCol w="360953">
                  <a:extLst>
                    <a:ext uri="{9D8B030D-6E8A-4147-A177-3AD203B41FA5}">
                      <a16:colId xmlns:a16="http://schemas.microsoft.com/office/drawing/2014/main" val="2900042327"/>
                    </a:ext>
                  </a:extLst>
                </a:gridCol>
                <a:gridCol w="1100799">
                  <a:extLst>
                    <a:ext uri="{9D8B030D-6E8A-4147-A177-3AD203B41FA5}">
                      <a16:colId xmlns:a16="http://schemas.microsoft.com/office/drawing/2014/main" val="13629272"/>
                    </a:ext>
                  </a:extLst>
                </a:gridCol>
                <a:gridCol w="824248">
                  <a:extLst>
                    <a:ext uri="{9D8B030D-6E8A-4147-A177-3AD203B41FA5}">
                      <a16:colId xmlns:a16="http://schemas.microsoft.com/office/drawing/2014/main" val="242630336"/>
                    </a:ext>
                  </a:extLst>
                </a:gridCol>
                <a:gridCol w="972356">
                  <a:extLst>
                    <a:ext uri="{9D8B030D-6E8A-4147-A177-3AD203B41FA5}">
                      <a16:colId xmlns:a16="http://schemas.microsoft.com/office/drawing/2014/main" val="574034096"/>
                    </a:ext>
                  </a:extLst>
                </a:gridCol>
              </a:tblGrid>
              <a:tr h="70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Федеральный округ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&lt;17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Получают терапию Дети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 </a:t>
                      </a:r>
                      <a:r>
                        <a:rPr lang="ru-RU" sz="1000" b="1" dirty="0">
                          <a:effectLst/>
                        </a:rPr>
                        <a:t>%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18+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Получают терапию Взрослые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</a:t>
                      </a:r>
                      <a:r>
                        <a:rPr lang="ru-RU" sz="1000" dirty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Всего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Получают терапию всего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extLst>
                  <a:ext uri="{0D108BD9-81ED-4DB2-BD59-A6C34878D82A}">
                    <a16:rowId xmlns:a16="http://schemas.microsoft.com/office/drawing/2014/main" val="809374999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Центральный ФО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95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75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59180239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Приволжский ФО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39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76413657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Южный ФО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97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59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87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68816347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Сибирский ФО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97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87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88089281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effectLst/>
                        </a:rPr>
                        <a:t>Уральский ФО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67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56277303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Северо-Западный ФО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59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85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24650307"/>
                  </a:ext>
                </a:extLst>
              </a:tr>
              <a:tr h="36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Северо-Кавказский ФО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4339277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Дальневосточный ФО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79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01280641"/>
                  </a:ext>
                </a:extLst>
              </a:tr>
              <a:tr h="265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Усредненные по РФ %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44" marR="61544" marT="0" marB="0" anchor="b"/>
                </a:tc>
                <a:extLst>
                  <a:ext uri="{0D108BD9-81ED-4DB2-BD59-A6C34878D82A}">
                    <a16:rowId xmlns:a16="http://schemas.microsoft.com/office/drawing/2014/main" val="2405185008"/>
                  </a:ext>
                </a:extLst>
              </a:tr>
            </a:tbl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3714306" y="3237693"/>
            <a:ext cx="45719" cy="141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961321" y="1825424"/>
            <a:ext cx="70884" cy="1772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961321" y="3544185"/>
            <a:ext cx="70884" cy="141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951044" y="1559442"/>
            <a:ext cx="45719" cy="1842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8754140" y="1559442"/>
            <a:ext cx="99237" cy="1842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8754140" y="2594344"/>
            <a:ext cx="99237" cy="1772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257953" y="2594344"/>
            <a:ext cx="446568" cy="255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31513" y="2591694"/>
            <a:ext cx="446568" cy="255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663805" y="2581399"/>
            <a:ext cx="446568" cy="255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257953" y="2027273"/>
            <a:ext cx="446568" cy="5541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631513" y="2024962"/>
            <a:ext cx="446568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647558" y="2014141"/>
            <a:ext cx="446568" cy="56725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8768317" y="1822944"/>
            <a:ext cx="99237" cy="1842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631513" y="2836581"/>
            <a:ext cx="446568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57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6DC461-C6FC-014E-8059-F13EC72AB7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74652" y="131751"/>
            <a:ext cx="52114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87DB8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Данные реестра по кол-ву СМА в регионах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total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1243) на 27.05.2022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1D234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141562"/>
              </p:ext>
            </p:extLst>
          </p:nvPr>
        </p:nvGraphicFramePr>
        <p:xfrm>
          <a:off x="437715" y="1083608"/>
          <a:ext cx="8468020" cy="2600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2366">
                  <a:extLst>
                    <a:ext uri="{9D8B030D-6E8A-4147-A177-3AD203B41FA5}">
                      <a16:colId xmlns:a16="http://schemas.microsoft.com/office/drawing/2014/main" val="3602067335"/>
                    </a:ext>
                  </a:extLst>
                </a:gridCol>
                <a:gridCol w="404788">
                  <a:extLst>
                    <a:ext uri="{9D8B030D-6E8A-4147-A177-3AD203B41FA5}">
                      <a16:colId xmlns:a16="http://schemas.microsoft.com/office/drawing/2014/main" val="2620610197"/>
                    </a:ext>
                  </a:extLst>
                </a:gridCol>
                <a:gridCol w="351325">
                  <a:extLst>
                    <a:ext uri="{9D8B030D-6E8A-4147-A177-3AD203B41FA5}">
                      <a16:colId xmlns:a16="http://schemas.microsoft.com/office/drawing/2014/main" val="1022932723"/>
                    </a:ext>
                  </a:extLst>
                </a:gridCol>
                <a:gridCol w="893588">
                  <a:extLst>
                    <a:ext uri="{9D8B030D-6E8A-4147-A177-3AD203B41FA5}">
                      <a16:colId xmlns:a16="http://schemas.microsoft.com/office/drawing/2014/main" val="1508993183"/>
                    </a:ext>
                  </a:extLst>
                </a:gridCol>
                <a:gridCol w="422678">
                  <a:extLst>
                    <a:ext uri="{9D8B030D-6E8A-4147-A177-3AD203B41FA5}">
                      <a16:colId xmlns:a16="http://schemas.microsoft.com/office/drawing/2014/main" val="1190013668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74007824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310467565"/>
                    </a:ext>
                  </a:extLst>
                </a:gridCol>
                <a:gridCol w="480060">
                  <a:extLst>
                    <a:ext uri="{9D8B030D-6E8A-4147-A177-3AD203B41FA5}">
                      <a16:colId xmlns:a16="http://schemas.microsoft.com/office/drawing/2014/main" val="2828551734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45855535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87018661"/>
                    </a:ext>
                  </a:extLst>
                </a:gridCol>
                <a:gridCol w="866635">
                  <a:extLst>
                    <a:ext uri="{9D8B030D-6E8A-4147-A177-3AD203B41FA5}">
                      <a16:colId xmlns:a16="http://schemas.microsoft.com/office/drawing/2014/main" val="2255841299"/>
                    </a:ext>
                  </a:extLst>
                </a:gridCol>
              </a:tblGrid>
              <a:tr h="751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Федеральный округ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&lt;17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Получают терапию Дети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18+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Получают терапию Взрослые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Общий итог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Получают терапию всего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extLst>
                  <a:ext uri="{0D108BD9-81ED-4DB2-BD59-A6C34878D82A}">
                    <a16:rowId xmlns:a16="http://schemas.microsoft.com/office/drawing/2014/main" val="2609168941"/>
                  </a:ext>
                </a:extLst>
              </a:tr>
              <a:tr h="209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УФО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7912987"/>
                  </a:ext>
                </a:extLst>
              </a:tr>
              <a:tr h="209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Свердловская обл.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87387465"/>
                  </a:ext>
                </a:extLst>
              </a:tr>
              <a:tr h="209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Тюменская обл.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68941018"/>
                  </a:ext>
                </a:extLst>
              </a:tr>
              <a:tr h="209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Челябинская обл.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7541734"/>
                  </a:ext>
                </a:extLst>
              </a:tr>
              <a:tr h="209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Ханты-Мансийский </a:t>
                      </a:r>
                      <a:r>
                        <a:rPr lang="ru-RU" sz="11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ао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6081857"/>
                  </a:ext>
                </a:extLst>
              </a:tr>
              <a:tr h="209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Курганская обл.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8684137"/>
                  </a:ext>
                </a:extLst>
              </a:tr>
              <a:tr h="209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Ямало-Ненецкий </a:t>
                      </a:r>
                      <a:r>
                        <a:rPr lang="ru-RU" sz="11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ао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76922882"/>
                  </a:ext>
                </a:extLst>
              </a:tr>
              <a:tr h="382104">
                <a:tc>
                  <a:txBody>
                    <a:bodyPr/>
                    <a:lstStyle/>
                    <a:p>
                      <a:pPr marL="0" marR="0" indent="1397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Усредненные</a:t>
                      </a:r>
                      <a:r>
                        <a:rPr lang="ru-RU" sz="1100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показатели по РФ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8575" marR="58575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65020" marR="6502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20" marR="6502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20" marR="6502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20" marR="6502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20" marR="6502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20" marR="6502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20" marR="65020" marT="0" marB="0" anchor="b"/>
                </a:tc>
                <a:extLst>
                  <a:ext uri="{0D108BD9-81ED-4DB2-BD59-A6C34878D82A}">
                    <a16:rowId xmlns:a16="http://schemas.microsoft.com/office/drawing/2014/main" val="2829007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19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68B6B-9406-EF4A-AA37-DF66935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459" y="142292"/>
            <a:ext cx="6446015" cy="93097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u="sng" dirty="0" smtClean="0"/>
              <a:t>Региональное лекарственное обеспечение больных СМА</a:t>
            </a:r>
            <a:r>
              <a:rPr lang="ru-RU" sz="2000" b="1" i="1" u="sng" dirty="0"/>
              <a:t/>
            </a:r>
            <a:br>
              <a:rPr lang="ru-RU" sz="2000" b="1" i="1" u="sng" dirty="0"/>
            </a:b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59896" y="860940"/>
            <a:ext cx="7927970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</a:t>
            </a:r>
            <a:r>
              <a:rPr lang="ru-RU" sz="1400" dirty="0"/>
              <a:t>Дополнительное обеспечение части пациентов за счет средств Фонда «Круг добра» </a:t>
            </a:r>
            <a:r>
              <a:rPr lang="ru-RU" sz="1400" b="1" dirty="0"/>
              <a:t>не заменяет основных источников в рамках программы государственных </a:t>
            </a:r>
            <a:r>
              <a:rPr lang="ru-RU" sz="1400" b="1" dirty="0" smtClean="0"/>
              <a:t>гарантий</a:t>
            </a:r>
            <a:endParaRPr lang="ru-RU" sz="1400" dirty="0" smtClean="0"/>
          </a:p>
          <a:p>
            <a:endParaRPr lang="ru-RU" sz="1400" dirty="0"/>
          </a:p>
          <a:p>
            <a:r>
              <a:rPr lang="ru-RU" sz="1400" dirty="0" err="1" smtClean="0"/>
              <a:t>Нусинерсен</a:t>
            </a:r>
            <a:r>
              <a:rPr lang="ru-RU" sz="1400" dirty="0" smtClean="0"/>
              <a:t> </a:t>
            </a:r>
            <a:r>
              <a:rPr lang="ru-RU" sz="1400" dirty="0"/>
              <a:t>и </a:t>
            </a:r>
            <a:r>
              <a:rPr lang="ru-RU" sz="1400" dirty="0" err="1"/>
              <a:t>рисдиплам</a:t>
            </a:r>
            <a:r>
              <a:rPr lang="ru-RU" sz="1400" dirty="0"/>
              <a:t> включены в перечень ЖВНЛП и могут быть закуплен за счет средств РЛО и за счет субсидий из федерального бюджета на обеспечение отдельных категорий граждан в рамках ФЗ 178-ФЗ. </a:t>
            </a:r>
            <a:endParaRPr lang="ru-RU" sz="1400" dirty="0" smtClean="0"/>
          </a:p>
          <a:p>
            <a:r>
              <a:rPr lang="ru-RU" sz="1400" dirty="0" smtClean="0"/>
              <a:t>Наличие </a:t>
            </a:r>
            <a:r>
              <a:rPr lang="ru-RU" sz="1400" dirty="0"/>
              <a:t>в перечне ЖНВЛП обеспечивает фиксированную цену в аукционе и позволяет планировать финансирование.</a:t>
            </a:r>
          </a:p>
          <a:p>
            <a:endParaRPr lang="ru-RU" sz="1400" dirty="0" smtClean="0"/>
          </a:p>
          <a:p>
            <a:r>
              <a:rPr lang="ru-RU" sz="1400" dirty="0" smtClean="0"/>
              <a:t>Учитывая </a:t>
            </a:r>
            <a:r>
              <a:rPr lang="ru-RU" sz="1400" dirty="0"/>
              <a:t>снижение финансовой нагрузки на регион на обеспечение детей с </a:t>
            </a:r>
            <a:r>
              <a:rPr lang="ru-RU" sz="1400" dirty="0" err="1"/>
              <a:t>орфанными</a:t>
            </a:r>
            <a:r>
              <a:rPr lang="ru-RU" sz="1400" dirty="0"/>
              <a:t> заболеваниями в связи с переходом обеспечения на федеральный уровень за счет средств Фонда «Круг добра», </a:t>
            </a:r>
            <a:r>
              <a:rPr lang="ru-RU" sz="1400" b="1" dirty="0"/>
              <a:t>необходимо рассмотреть выделение финансирования в </a:t>
            </a:r>
            <a:r>
              <a:rPr lang="ru-RU" sz="1400" b="1" dirty="0" smtClean="0"/>
              <a:t>субъектах </a:t>
            </a:r>
            <a:r>
              <a:rPr lang="ru-RU" sz="1400" b="1" dirty="0"/>
              <a:t>на обеспечение взрослых пациентов со СМА патогенетической </a:t>
            </a:r>
            <a:r>
              <a:rPr lang="ru-RU" sz="1400" b="1" dirty="0" smtClean="0"/>
              <a:t>терапией на 2023 год</a:t>
            </a:r>
            <a:endParaRPr lang="ru-RU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b="1" dirty="0" smtClean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5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2882" y="0"/>
            <a:ext cx="4538712" cy="693651"/>
          </a:xfrm>
        </p:spPr>
        <p:txBody>
          <a:bodyPr/>
          <a:lstStyle/>
          <a:p>
            <a:r>
              <a:rPr lang="ru-RU" sz="2000" b="1" i="1" u="sng" dirty="0" smtClean="0"/>
              <a:t>ХМАО-Югра и </a:t>
            </a:r>
            <a:r>
              <a:rPr lang="ru-RU" sz="2000" b="1" i="1" u="sng" dirty="0"/>
              <a:t>лечение больных СМА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0B3B-3736-A448-BD05-D06F5DB1FA5A}" type="slidenum">
              <a:rPr lang="ru-RU" smtClean="0"/>
              <a:t>13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642882" y="539975"/>
            <a:ext cx="540205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/>
              <a:t>Организована последовательная работа по вопросам</a:t>
            </a:r>
          </a:p>
          <a:p>
            <a:r>
              <a:rPr lang="ru-RU" u="sng" dirty="0" smtClean="0"/>
              <a:t>организации МП и ЛО пациентам со СМА. </a:t>
            </a:r>
          </a:p>
          <a:p>
            <a:r>
              <a:rPr lang="ru-RU" dirty="0" smtClean="0"/>
              <a:t>См. ответы ДЗ ХМАО и зам. Губернатора (2020-2022)</a:t>
            </a:r>
          </a:p>
          <a:p>
            <a:endParaRPr lang="ru-RU" u="sng" dirty="0"/>
          </a:p>
          <a:p>
            <a:r>
              <a:rPr lang="ru-RU" u="sng" dirty="0" smtClean="0"/>
              <a:t>2020: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100% пациентов внесены в регистра ГВС-генетика МЗ РФ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Приказ 1528 от 11.12.2019 – «Об утверждении оказания специализированной медицинской помощи детям с диагнозом СМА» – определяет механизм обеспечения препаратом </a:t>
            </a:r>
            <a:r>
              <a:rPr lang="ru-RU" dirty="0" err="1" smtClean="0"/>
              <a:t>нусинерсен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Организована работа регионального консилиума и ВК по назначению ЛП детям  (ДЗ ХМАО – дети обеспечиваются в соответствии с федеральными назначениями)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ДЗ ХМАО инициировало внесение изменений в закон о бюджете ХМАО-Югры на 2020 и плановые 2021-2022 гг., в связи с чем за счет программы региона «Современное здравоохранение» были выделены средства на лекарственное обеспечение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ДЗ ХМАО – в связи с включением препарата </a:t>
            </a:r>
            <a:r>
              <a:rPr lang="ru-RU" dirty="0" err="1" smtClean="0"/>
              <a:t>нусинерсен</a:t>
            </a:r>
            <a:r>
              <a:rPr lang="ru-RU" dirty="0" smtClean="0"/>
              <a:t> в перечень ЖВНЛП с 2021 года формируется КСГ и в 2021 году обеспечение планируется за счет средств ОМС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endParaRPr lang="ru-RU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85" y="269070"/>
            <a:ext cx="3203258" cy="441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46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740" y="0"/>
            <a:ext cx="7594854" cy="693651"/>
          </a:xfrm>
        </p:spPr>
        <p:txBody>
          <a:bodyPr/>
          <a:lstStyle/>
          <a:p>
            <a:r>
              <a:rPr lang="ru-RU" sz="2000" b="1" i="1" u="sng" dirty="0" smtClean="0"/>
              <a:t>ХМАО-Югра и </a:t>
            </a:r>
            <a:r>
              <a:rPr lang="ru-RU" sz="2000" b="1" i="1" u="sng" dirty="0"/>
              <a:t>лечение больных СМА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0B3B-3736-A448-BD05-D06F5DB1FA5A}" type="slidenum">
              <a:rPr lang="ru-RU" smtClean="0"/>
              <a:t>14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52247" y="539677"/>
            <a:ext cx="85572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/>
              <a:t>2021: Маршрутизация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На базе ГБУ «</a:t>
            </a:r>
            <a:r>
              <a:rPr lang="ru-RU" dirty="0" err="1" smtClean="0"/>
              <a:t>Сургутская</a:t>
            </a:r>
            <a:r>
              <a:rPr lang="ru-RU" dirty="0" smtClean="0"/>
              <a:t> окружная клиническая больница» и «</a:t>
            </a:r>
            <a:r>
              <a:rPr lang="ru-RU" dirty="0" err="1" smtClean="0"/>
              <a:t>Нижневартовская</a:t>
            </a:r>
            <a:r>
              <a:rPr lang="ru-RU" dirty="0" smtClean="0"/>
              <a:t> окружная клиническая детская больница» в плане первичной диагностики и курсового лечения, диспансерное лечение и амбулаторная помощь по территориально-участковому принципу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Окончательный диагноз уточняется после обследования в медико-генетическом центре на базе «Окружной кардиологический диспансер «Центр диагностики и сердечно-сосудистой хирургии»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СМА не входит в 404 ПП (программа </a:t>
            </a:r>
            <a:r>
              <a:rPr lang="ru-RU" dirty="0" err="1" smtClean="0"/>
              <a:t>жизнеугрожающих</a:t>
            </a:r>
            <a:r>
              <a:rPr lang="ru-RU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ru-RU" dirty="0" err="1" smtClean="0"/>
              <a:t>Нусинерсен</a:t>
            </a:r>
            <a:r>
              <a:rPr lang="ru-RU" dirty="0" smtClean="0"/>
              <a:t> (перечень ЖВНЛП, выдача по рецепту, введение в стационаре) – в связи с чем направлено письмо в МЗ РФ с целью решения вопроса обеспечения за счет средств ОМС (отмечена необходимость содействия в решении вопроса)</a:t>
            </a:r>
          </a:p>
          <a:p>
            <a:pPr marL="285750" indent="-285750">
              <a:buFontTx/>
              <a:buChar char="-"/>
            </a:pPr>
            <a:r>
              <a:rPr lang="ru-RU" dirty="0" err="1" smtClean="0"/>
              <a:t>Рисдиплам</a:t>
            </a:r>
            <a:r>
              <a:rPr lang="ru-RU" dirty="0" smtClean="0"/>
              <a:t> не входит в ЖВНЛП, в связи с чем обеспечение за счет средств регионального и федерального бюджетов не представляется возможным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Ответственные лица: ГВС по </a:t>
            </a:r>
            <a:r>
              <a:rPr lang="ru-RU" dirty="0" err="1" smtClean="0"/>
              <a:t>мед.генетике</a:t>
            </a:r>
            <a:r>
              <a:rPr lang="ru-RU" dirty="0" smtClean="0"/>
              <a:t> Колбасин Лев Николаевич, ГВС невролог Анищенко Людмила Ивановна, ГВС детский невролог </a:t>
            </a:r>
            <a:r>
              <a:rPr lang="ru-RU" dirty="0" err="1" smtClean="0"/>
              <a:t>Чуракова</a:t>
            </a:r>
            <a:r>
              <a:rPr lang="ru-RU" dirty="0" smtClean="0"/>
              <a:t> Юлия Геннадьевна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dirty="0" smtClean="0"/>
              <a:t>01.2022: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8 детей обеспечено за счет средств «Круга Добра» (6 </a:t>
            </a:r>
            <a:r>
              <a:rPr lang="ru-RU" dirty="0" err="1" smtClean="0"/>
              <a:t>нусинерсен</a:t>
            </a:r>
            <a:r>
              <a:rPr lang="ru-RU" dirty="0" smtClean="0"/>
              <a:t>, 2 </a:t>
            </a:r>
            <a:r>
              <a:rPr lang="ru-RU" dirty="0" err="1" smtClean="0"/>
              <a:t>рисдиплам</a:t>
            </a:r>
            <a:r>
              <a:rPr lang="ru-RU" dirty="0" smtClean="0"/>
              <a:t>) + 1 региональный бюджет (</a:t>
            </a:r>
            <a:r>
              <a:rPr lang="ru-RU" dirty="0" err="1" smtClean="0"/>
              <a:t>нусинерсен</a:t>
            </a:r>
            <a:r>
              <a:rPr lang="ru-RU" dirty="0" smtClean="0"/>
              <a:t> после </a:t>
            </a:r>
            <a:r>
              <a:rPr lang="ru-RU" dirty="0" err="1" smtClean="0"/>
              <a:t>онасемноген</a:t>
            </a:r>
            <a:r>
              <a:rPr lang="ru-RU" dirty="0" smtClean="0"/>
              <a:t> </a:t>
            </a:r>
            <a:r>
              <a:rPr lang="ru-RU" dirty="0" err="1" smtClean="0"/>
              <a:t>абепарвовек</a:t>
            </a:r>
            <a:r>
              <a:rPr lang="ru-RU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Взрослые пациенты при наличии врачебных комиссий, в том числе профильных федеральных центров, учитывая отсутствие клинических рекомендаций и стандартов лечения СМА у взрослых,  обеспечиваются необходимыми лекарственными препаратами за счет средств регионального бюджета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endParaRPr lang="ru-RU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4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68B6B-9406-EF4A-AA37-DF66935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459" y="142292"/>
            <a:ext cx="6446015" cy="93097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u="sng" dirty="0" smtClean="0"/>
              <a:t>ХМАО и лечение больных СМА</a:t>
            </a:r>
            <a:r>
              <a:rPr lang="ru-RU" sz="2000" b="1" i="1" u="sng" dirty="0"/>
              <a:t/>
            </a:r>
            <a:br>
              <a:rPr lang="ru-RU" sz="2000" b="1" i="1" u="sng" dirty="0"/>
            </a:br>
            <a:endParaRPr lang="ru-RU" sz="2000" b="1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F6E91F-37F4-3242-BB72-84EC2495089A}"/>
              </a:ext>
            </a:extLst>
          </p:cNvPr>
          <p:cNvSpPr txBox="1"/>
          <p:nvPr/>
        </p:nvSpPr>
        <p:spPr>
          <a:xfrm>
            <a:off x="1266934" y="804011"/>
            <a:ext cx="8805308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628642" marR="0" lvl="1" indent="-28575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1D234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1D2341"/>
                </a:solidFill>
                <a:latin typeface="Century Gothic"/>
              </a:rPr>
              <a:t>Больные СМА в регионе </a:t>
            </a: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1D2341"/>
                </a:solidFill>
                <a:latin typeface="Century Gothic"/>
              </a:rPr>
              <a:t>по данным реестра фонда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1D234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34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	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1D234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068" y="1970784"/>
            <a:ext cx="33164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Дети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Дети получают лекарственное обеспечение (с 2021 «Круг Добра» + рег. обеспечение)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Ведется учет (регистры)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Определена маршрутизация -?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? Междисциплинарная помощь, нервно-мышечный центр, реабилитация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Обеспечение медоборудованием и ТСР – ?</a:t>
            </a:r>
          </a:p>
          <a:p>
            <a:endParaRPr lang="ru-RU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4126754" y="2724438"/>
            <a:ext cx="417746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Взрослые</a:t>
            </a:r>
            <a:endParaRPr lang="ru-RU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Получают лечение по назначениям за счет регионального бюджета (не все)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? Учет (регистры)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?</a:t>
            </a:r>
            <a:r>
              <a:rPr lang="ru-RU" dirty="0" smtClean="0"/>
              <a:t> Маршрутизация ? Междисциплинарная помощь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Обеспечение </a:t>
            </a:r>
            <a:r>
              <a:rPr lang="ru-RU" dirty="0" smtClean="0"/>
              <a:t>ТСР </a:t>
            </a:r>
            <a:r>
              <a:rPr lang="ru-RU" dirty="0"/>
              <a:t>и медоборудованием (через паллиативную помощь)  - </a:t>
            </a:r>
            <a:r>
              <a:rPr lang="ru-RU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r>
              <a:rPr lang="ru-RU" b="1" dirty="0" smtClean="0"/>
              <a:t>Скрининг новорожденные в 2023 году на СМА – </a:t>
            </a:r>
          </a:p>
          <a:p>
            <a:r>
              <a:rPr lang="ru-RU" dirty="0" smtClean="0"/>
              <a:t>? Подготовка службы</a:t>
            </a:r>
          </a:p>
          <a:p>
            <a:endParaRPr lang="ru-RU" dirty="0" smtClean="0"/>
          </a:p>
          <a:p>
            <a:endParaRPr lang="ru-RU" b="1" dirty="0" smtClean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578349"/>
              </p:ext>
            </p:extLst>
          </p:nvPr>
        </p:nvGraphicFramePr>
        <p:xfrm>
          <a:off x="4135667" y="830449"/>
          <a:ext cx="3848489" cy="913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3479">
                  <a:extLst>
                    <a:ext uri="{9D8B030D-6E8A-4147-A177-3AD203B41FA5}">
                      <a16:colId xmlns:a16="http://schemas.microsoft.com/office/drawing/2014/main" val="2444073190"/>
                    </a:ext>
                  </a:extLst>
                </a:gridCol>
                <a:gridCol w="937151">
                  <a:extLst>
                    <a:ext uri="{9D8B030D-6E8A-4147-A177-3AD203B41FA5}">
                      <a16:colId xmlns:a16="http://schemas.microsoft.com/office/drawing/2014/main" val="508070792"/>
                    </a:ext>
                  </a:extLst>
                </a:gridCol>
                <a:gridCol w="937151">
                  <a:extLst>
                    <a:ext uri="{9D8B030D-6E8A-4147-A177-3AD203B41FA5}">
                      <a16:colId xmlns:a16="http://schemas.microsoft.com/office/drawing/2014/main" val="1240963488"/>
                    </a:ext>
                  </a:extLst>
                </a:gridCol>
                <a:gridCol w="1040708">
                  <a:extLst>
                    <a:ext uri="{9D8B030D-6E8A-4147-A177-3AD203B41FA5}">
                      <a16:colId xmlns:a16="http://schemas.microsoft.com/office/drawing/2014/main" val="1176237111"/>
                    </a:ext>
                  </a:extLst>
                </a:gridCol>
              </a:tblGrid>
              <a:tr h="227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Кол-во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Лечатся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 лечатся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397650"/>
                  </a:ext>
                </a:extLst>
              </a:tr>
              <a:tr h="227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Всего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AutoNum type="arabicPlain" startAt="12"/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9206291"/>
                  </a:ext>
                </a:extLst>
              </a:tr>
              <a:tr h="227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Дети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      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1750162"/>
                  </a:ext>
                </a:extLst>
              </a:tr>
              <a:tr h="227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Взрослые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       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153716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flipH="1">
            <a:off x="4305074" y="1835508"/>
            <a:ext cx="350967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По информации региона (</a:t>
            </a:r>
            <a:r>
              <a:rPr lang="ru-RU" i="1" dirty="0" err="1" smtClean="0"/>
              <a:t>зам.губернатора</a:t>
            </a:r>
            <a:r>
              <a:rPr lang="ru-RU" i="1" dirty="0" smtClean="0"/>
              <a:t> 2020) </a:t>
            </a:r>
            <a:r>
              <a:rPr lang="ru-RU" i="1" dirty="0" smtClean="0"/>
              <a:t>– 21 пациент – 15 детей и 6 </a:t>
            </a:r>
            <a:r>
              <a:rPr lang="ru-RU" i="1" dirty="0" smtClean="0"/>
              <a:t>взрослых</a:t>
            </a:r>
          </a:p>
          <a:p>
            <a:r>
              <a:rPr lang="ru-RU" i="1" dirty="0" smtClean="0"/>
              <a:t>ДЗ ХМАО 2022 – на лечении 9 детей (8 КД, 1 </a:t>
            </a:r>
            <a:r>
              <a:rPr lang="ru-RU" i="1" dirty="0" err="1" smtClean="0"/>
              <a:t>рег.бюджет</a:t>
            </a:r>
            <a:r>
              <a:rPr lang="ru-RU" i="1" dirty="0" smtClean="0"/>
              <a:t>)</a:t>
            </a:r>
            <a:r>
              <a:rPr lang="ru-RU" i="1" dirty="0" smtClean="0"/>
              <a:t> 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3780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6116" y="-55232"/>
            <a:ext cx="5039234" cy="994172"/>
          </a:xfrm>
        </p:spPr>
        <p:txBody>
          <a:bodyPr/>
          <a:lstStyle/>
          <a:p>
            <a:r>
              <a:rPr lang="ru-RU" sz="2000" b="1" i="1" u="sng" dirty="0" smtClean="0"/>
              <a:t>Федерализация лечения больных </a:t>
            </a:r>
            <a:r>
              <a:rPr lang="ru-RU" sz="2000" b="1" i="1" u="sng" dirty="0"/>
              <a:t>СМА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0B3B-3736-A448-BD05-D06F5DB1FA5A}" type="slidenum">
              <a:rPr lang="ru-RU" smtClean="0"/>
              <a:t>16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306891" y="675587"/>
            <a:ext cx="562891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Решение вопроса преемственности оплаты ЛО при достижении 18 лет после выхода «из Круга Добра в регион»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Решение вопроса ЛО пациентов 18+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Устранение неравенства доступа к лечению внутри нозологии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«Отвязка» ЛО от факта наличия инвалидности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Сокращение сроков ожидания начала лечения и рисков перерыва терапии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 smtClean="0"/>
          </a:p>
          <a:p>
            <a:r>
              <a:rPr lang="ru-RU" sz="1200" dirty="0" smtClean="0"/>
              <a:t>Программа </a:t>
            </a:r>
            <a:r>
              <a:rPr lang="ru-RU" sz="1200" dirty="0" err="1"/>
              <a:t>высокозатратных</a:t>
            </a:r>
            <a:r>
              <a:rPr lang="ru-RU" sz="1200" dirty="0"/>
              <a:t> нозологий (</a:t>
            </a:r>
            <a:r>
              <a:rPr lang="ru-RU" sz="1200" dirty="0" smtClean="0"/>
              <a:t>ВЗН) </a:t>
            </a:r>
            <a:r>
              <a:rPr lang="ru-RU" sz="1200" dirty="0"/>
              <a:t>на протяжении 15 лет остается примером эффективной организованной работы по обеспечению </a:t>
            </a:r>
            <a:r>
              <a:rPr lang="ru-RU" sz="1200" dirty="0" smtClean="0"/>
              <a:t>дорогостоящими лекарственными препаратами </a:t>
            </a:r>
          </a:p>
          <a:p>
            <a:endParaRPr lang="ru-RU" dirty="0"/>
          </a:p>
          <a:p>
            <a:r>
              <a:rPr lang="ru-RU" dirty="0" smtClean="0"/>
              <a:t>Включение </a:t>
            </a:r>
            <a:r>
              <a:rPr lang="ru-RU" dirty="0"/>
              <a:t>СМА в программу ВЗН решает проблему взрослых пациентов, а также создает условия для преемственности терапии у детей, выходящих из-под опеки Фонда «Круга добра».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Для </a:t>
            </a:r>
            <a:r>
              <a:rPr lang="ru-RU" dirty="0"/>
              <a:t>уменьшения финансовой нагрузки на программу ВЗН предлагается оставить за Фондом «Круг добра» возможность </a:t>
            </a:r>
            <a:r>
              <a:rPr lang="ru-RU" dirty="0" err="1"/>
              <a:t>софинансирования</a:t>
            </a:r>
            <a:r>
              <a:rPr lang="ru-RU" dirty="0"/>
              <a:t> лекарственного обеспечения детей со СМА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u="sng" dirty="0" smtClean="0"/>
              <a:t>Просим выйти с законодательной инициативой и поддержать включение СМА в данную программу</a:t>
            </a:r>
            <a:endParaRPr lang="ru-RU" u="sng" dirty="0"/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 smtClean="0"/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endParaRPr lang="ru-RU" dirty="0" smtClean="0"/>
          </a:p>
          <a:p>
            <a:endParaRPr lang="ru-RU" u="sng" dirty="0"/>
          </a:p>
          <a:p>
            <a:endParaRPr lang="ru-RU" b="1" dirty="0" smtClean="0"/>
          </a:p>
          <a:p>
            <a:endParaRPr lang="ru-RU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774" y="242789"/>
            <a:ext cx="3328804" cy="471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989" y="773258"/>
            <a:ext cx="5743757" cy="44396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Междисциплинарный подход и динамико-диспансерное наблюдение при оказании медицинской помощи – неотъемлемая часть помощи при СМА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Патогенетическая терапия – неотъемлемая часть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Больше не неизлечимое, но поддающееся лечению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Раннее начало лечения – ключ к возрастающему эффекту, но и лечение, начатое на «продвинутой» стадии болезни – приносит ощутимую пользу пациенту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Переход от единственного выбора лекарственной терапии к выбору оптимальной терапии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endParaRPr lang="ru-RU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НО!</a:t>
            </a:r>
          </a:p>
          <a:p>
            <a:pPr algn="just"/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Поддержание </a:t>
            </a:r>
            <a:r>
              <a:rPr lang="en-US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SOC (</a:t>
            </a:r>
            <a:r>
              <a:rPr lang="en-US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Standarts</a:t>
            </a:r>
            <a:r>
              <a:rPr lang="en-US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of Care) </a:t>
            </a:r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критично важно для эффективности терапии</a:t>
            </a:r>
            <a:endParaRPr lang="en-US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Без своевременно и качественно организованной респираторной, </a:t>
            </a:r>
            <a:r>
              <a:rPr lang="ru-RU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нутритивной</a:t>
            </a:r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поддержки, физической терапии и реабилитации, обеспечения качественными, индивидуально подобранными ТСР и мед. оборудованием и расходными материалами – качество и итоги лечения были ниже.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endParaRPr lang="ru-RU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14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208" y="202068"/>
            <a:ext cx="5099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967A7"/>
                </a:solidFill>
                <a:latin typeface="Century Gothic"/>
              </a:rPr>
              <a:t>СМА – это НЕ только лечение…</a:t>
            </a:r>
            <a:endParaRPr lang="ru-RU" sz="2400" b="1" dirty="0">
              <a:solidFill>
                <a:srgbClr val="7967A7"/>
              </a:solidFill>
              <a:latin typeface="Calibri" panose="020F050202020403020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44" y="953538"/>
            <a:ext cx="2351202" cy="23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7516091" y="2550196"/>
            <a:ext cx="917679" cy="885851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88182" y="4025931"/>
            <a:ext cx="325581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 только лечение! </a:t>
            </a:r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Организация комплексной междисциплинарной медицинской помощи для пациентов детского и взрослого возраста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18746" y="3541327"/>
            <a:ext cx="2819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>
                <a:solidFill>
                  <a:srgbClr val="1D2341"/>
                </a:solidFill>
                <a:latin typeface="Century Gothic"/>
              </a:rPr>
              <a:t>Междисциплинарный подход в медицине, реабилитация и комплексное наблюдение, социальная помощь</a:t>
            </a:r>
            <a:endParaRPr lang="ru-RU" sz="9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2830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687" y="679544"/>
            <a:ext cx="4962890" cy="429730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dirty="0"/>
              <a:t>Для целей совершенствования маршрутизации </a:t>
            </a:r>
            <a:r>
              <a:rPr lang="ru-RU" dirty="0" smtClean="0"/>
              <a:t> </a:t>
            </a:r>
            <a:r>
              <a:rPr lang="ru-RU" dirty="0"/>
              <a:t>требуется принятие нормативно-правового акта на уровне субъекта, который предусматривал бы </a:t>
            </a:r>
            <a:r>
              <a:rPr lang="ru-RU" b="1" dirty="0"/>
              <a:t>комплексный подход </a:t>
            </a:r>
            <a:r>
              <a:rPr lang="ru-RU" dirty="0"/>
              <a:t>к организации медицинской помощи </a:t>
            </a:r>
            <a:r>
              <a:rPr lang="ru-RU" dirty="0" smtClean="0"/>
              <a:t>и лекарственного обеспечения и выделение центра компетенции (</a:t>
            </a:r>
            <a:r>
              <a:rPr lang="ru-RU" b="1" dirty="0" smtClean="0"/>
              <a:t>НМЗ-центр</a:t>
            </a:r>
            <a:r>
              <a:rPr lang="ru-RU" dirty="0" smtClean="0"/>
              <a:t>) в </a:t>
            </a:r>
            <a:r>
              <a:rPr lang="ru-RU" dirty="0"/>
              <a:t>субъекте</a:t>
            </a:r>
            <a:r>
              <a:rPr lang="ru-RU" sz="2900" dirty="0" smtClean="0">
                <a:solidFill>
                  <a:srgbClr val="1D2342"/>
                </a:solidFill>
              </a:rPr>
              <a:t> 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Определение четкой </a:t>
            </a:r>
            <a:r>
              <a:rPr lang="ru-RU" dirty="0"/>
              <a:t>маршрутизации и </a:t>
            </a:r>
            <a:r>
              <a:rPr lang="ru-RU" dirty="0" smtClean="0"/>
              <a:t>ведение регистров </a:t>
            </a:r>
            <a:r>
              <a:rPr lang="ru-RU" dirty="0"/>
              <a:t>для </a:t>
            </a:r>
            <a:r>
              <a:rPr lang="ru-RU" b="1" dirty="0"/>
              <a:t>мониторинга движения и учета </a:t>
            </a:r>
            <a:r>
              <a:rPr lang="ru-RU" dirty="0" smtClean="0"/>
              <a:t>пациентов </a:t>
            </a:r>
            <a:r>
              <a:rPr lang="ru-RU" dirty="0"/>
              <a:t>со </a:t>
            </a:r>
            <a:r>
              <a:rPr lang="ru-RU" dirty="0" smtClean="0"/>
              <a:t>СМА (дети и взрослые), в том числе обеспечения </a:t>
            </a:r>
            <a:r>
              <a:rPr lang="ru-RU" b="1" dirty="0"/>
              <a:t>преемственности</a:t>
            </a:r>
            <a:r>
              <a:rPr lang="ru-RU" dirty="0"/>
              <a:t> оказания медицинской помощи пациентам со СМА различных возрастных групп и </a:t>
            </a:r>
            <a:r>
              <a:rPr lang="ru-RU" b="1" dirty="0"/>
              <a:t>эффективного планирования и расходования</a:t>
            </a:r>
            <a:r>
              <a:rPr lang="ru-RU" dirty="0"/>
              <a:t> финансовых средств на терапию СМА.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С целью сохранения жизненных функций и достижения оптимальных результатов терапии </a:t>
            </a:r>
            <a:r>
              <a:rPr lang="ru-RU" dirty="0" smtClean="0"/>
              <a:t>важно </a:t>
            </a:r>
            <a:r>
              <a:rPr lang="ru-RU" b="1" dirty="0" smtClean="0"/>
              <a:t>сократить </a:t>
            </a:r>
            <a:r>
              <a:rPr lang="ru-RU" b="1" dirty="0"/>
              <a:t>время </a:t>
            </a:r>
            <a:r>
              <a:rPr lang="ru-RU" dirty="0"/>
              <a:t>до назначения патогенетической терапии СМА в медицинских организациях </a:t>
            </a:r>
            <a:r>
              <a:rPr lang="ru-RU" dirty="0" smtClean="0"/>
              <a:t>региона и обеспечения ЛП.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В связи с внедрением в 2023 г. неонатального скрининга на СМА крайне важно </a:t>
            </a:r>
            <a:r>
              <a:rPr lang="ru-RU" b="1" dirty="0" smtClean="0"/>
              <a:t>обеспечить взаимодействие между генетической службой и клиническими специалистами </a:t>
            </a:r>
            <a:r>
              <a:rPr lang="ru-RU" dirty="0" smtClean="0"/>
              <a:t>(междисциплинарной командой), осуществляющими лечение и диспансерное наблюдение за пациентами в рамках цента компетенции (НМЗ-центр)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Организация </a:t>
            </a:r>
            <a:r>
              <a:rPr lang="ru-RU" b="1" dirty="0" smtClean="0"/>
              <a:t>своевременного обеспечения медицинским оборудованием и ТСР </a:t>
            </a:r>
            <a:r>
              <a:rPr lang="ru-RU" dirty="0" smtClean="0"/>
              <a:t>(паллиативная помощь\социальные службы) для повышения качества помощи пациентам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u-RU" sz="2900" dirty="0" smtClean="0">
              <a:solidFill>
                <a:srgbClr val="1D2342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1500" dirty="0">
              <a:solidFill>
                <a:srgbClr val="1D2342"/>
              </a:solidFill>
              <a:latin typeface="+mj-lt"/>
            </a:endParaRPr>
          </a:p>
          <a:p>
            <a:pPr marL="0" indent="0">
              <a:buNone/>
            </a:pPr>
            <a:endParaRPr lang="ru-RU" sz="2000" b="1" dirty="0">
              <a:solidFill>
                <a:srgbClr val="C87DB8"/>
              </a:solidFill>
              <a:latin typeface="Raleway ExtraBold" panose="020B0503030101060003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3165" y="137884"/>
            <a:ext cx="74199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967A7"/>
                </a:solidFill>
                <a:latin typeface="+mj-lt"/>
              </a:rPr>
              <a:t>Не только лечение, но и комплексная медицинская помощь</a:t>
            </a:r>
            <a:endParaRPr lang="ru-RU" sz="2000" dirty="0">
              <a:solidFill>
                <a:srgbClr val="7967A7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63182" y="1206886"/>
            <a:ext cx="3322378" cy="425789"/>
          </a:xfrm>
          <a:prstGeom prst="rect">
            <a:avLst/>
          </a:prstGeom>
          <a:ln>
            <a:solidFill>
              <a:srgbClr val="E8B83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Организация маршрутизации больных СМА в регионе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84269" y="1870681"/>
            <a:ext cx="3057307" cy="760837"/>
          </a:xfrm>
          <a:prstGeom prst="roundRect">
            <a:avLst/>
          </a:prstGeom>
          <a:solidFill>
            <a:srgbClr val="7967A7">
              <a:alpha val="31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Детский нервно-мышечный центр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(лечение, диспансерное наблюдение, междисциплинарная команда, патронаж, оценка эффективности)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0709" y="2699276"/>
            <a:ext cx="3170867" cy="760837"/>
          </a:xfrm>
          <a:prstGeom prst="roundRect">
            <a:avLst/>
          </a:prstGeom>
          <a:solidFill>
            <a:srgbClr val="C87DB8">
              <a:alpha val="31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Взрослый нервно-мышечный центр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(лечение, диспансерное наблюдение, междисциплинарная команда, оценка эффективности)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71032" y="3619180"/>
            <a:ext cx="3470544" cy="1229445"/>
          </a:xfrm>
          <a:prstGeom prst="roundRect">
            <a:avLst/>
          </a:prstGeom>
          <a:solidFill>
            <a:srgbClr val="FFC000">
              <a:alpha val="32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Приказ по маршрутизации пациентов со СМА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 (дети и взрослые) </a:t>
            </a:r>
          </a:p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Определение маршрута и оказания МП и ЛО пациентов </a:t>
            </a:r>
          </a:p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Ответственных специалистов\служб и взаимодействия между ними, анализ и расчет потребности в МП и ЛО, ведение учета (реестр), организация центра компетенции (НМЗ-центр) на базе многопрофильной клиники </a:t>
            </a:r>
          </a:p>
        </p:txBody>
      </p:sp>
      <p:sp>
        <p:nvSpPr>
          <p:cNvPr id="14" name="Левая круглая скобка 13"/>
          <p:cNvSpPr/>
          <p:nvPr/>
        </p:nvSpPr>
        <p:spPr>
          <a:xfrm>
            <a:off x="5563182" y="1870681"/>
            <a:ext cx="207527" cy="1589432"/>
          </a:xfrm>
          <a:prstGeom prst="leftBracket">
            <a:avLst/>
          </a:prstGeom>
          <a:ln w="41275">
            <a:solidFill>
              <a:srgbClr val="7967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4399301" y="2482066"/>
            <a:ext cx="197419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Преемственность служб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36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145" y="88547"/>
            <a:ext cx="7411347" cy="99417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Предложения в части лекарственного обеспечения и организации медицинской и социальной помощи 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941" y="1067962"/>
            <a:ext cx="8421349" cy="3903608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300" b="1" dirty="0" smtClean="0"/>
              <a:t>Поддержать  </a:t>
            </a:r>
            <a:r>
              <a:rPr lang="ru-RU" sz="2300" b="1" dirty="0"/>
              <a:t>и направить предложения о включении СМА в программу </a:t>
            </a:r>
            <a:r>
              <a:rPr lang="ru-RU" sz="2300" b="1" dirty="0" err="1"/>
              <a:t>высокозатратных</a:t>
            </a:r>
            <a:r>
              <a:rPr lang="ru-RU" sz="2300" b="1" dirty="0"/>
              <a:t> </a:t>
            </a:r>
            <a:r>
              <a:rPr lang="ru-RU" sz="2300" b="1" dirty="0" smtClean="0"/>
              <a:t>нозологий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/>
              <a:t>Принятие и поддержание </a:t>
            </a:r>
            <a:r>
              <a:rPr lang="ru-RU" sz="2300" dirty="0"/>
              <a:t>на уровне </a:t>
            </a:r>
            <a:r>
              <a:rPr lang="ru-RU" sz="2300" dirty="0" smtClean="0"/>
              <a:t>субъекта </a:t>
            </a:r>
            <a:r>
              <a:rPr lang="ru-RU" sz="2300" dirty="0"/>
              <a:t>исчерпывающих мер, направленных на организацию гарантированного и беспрепятственного доступа взрослых пациентов со СМА к лекарственной терапии (до решения п.1</a:t>
            </a:r>
            <a:r>
              <a:rPr lang="ru-RU" sz="2300" dirty="0" smtClean="0"/>
              <a:t>), в том числе в рамках бюджетного планирования на 2023 г.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/>
              <a:t>Принятие на уровне субъекта РФ приказов по маршрутизации и лечению больных СМА (дети и взрослые)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/>
              <a:t>Создание центра компетенции (НМЗ-центра). Внедрение междисциплинарного подхода, реабилитационной инфраструктуры в медицинских учреждениях, где наблюдаются пациенты со СМА (дети\взрослые)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/>
              <a:t>Подготовка генетической службы и содействие наиболее быстрому внедрению и появлению инфраструктуры (включая маршрутизацию) программ скрининга новорожденных на СМА на уровне региона и взаимодействия по передаче в клиническую сеть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6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165" y="1093841"/>
            <a:ext cx="4962890" cy="3971705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900" dirty="0" smtClean="0">
                <a:solidFill>
                  <a:srgbClr val="1D2342"/>
                </a:solidFill>
              </a:rPr>
              <a:t>Развитие биотехнологий дало возможность диагностировать и лечить редкие заболевания, которые ранее не имели эффективных методов лечения. Для ряда заболеваний ЭПОЗ МЗ РФ методы лечения появились после 2012 года* (когда формировались действующие программы)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900" b="1" dirty="0" smtClean="0">
                <a:solidFill>
                  <a:srgbClr val="1D2342"/>
                </a:solidFill>
              </a:rPr>
              <a:t>многие редкие болезни с разработанными методами лечения «остаются за бортом» программ лекарственного обеспечения («новые редкие»).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900" dirty="0" smtClean="0">
                <a:solidFill>
                  <a:srgbClr val="1D2342"/>
                </a:solidFill>
              </a:rPr>
              <a:t>Часть «новых редких» с 2021 г. обеспечивается за счет «Круга Добра» - впервые возникает </a:t>
            </a:r>
            <a:r>
              <a:rPr lang="ru-RU" sz="2900" b="1" dirty="0" smtClean="0">
                <a:solidFill>
                  <a:srgbClr val="1D2342"/>
                </a:solidFill>
              </a:rPr>
              <a:t>неравенство доступа к лечению для детей и взрослых внутри нозологий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900" dirty="0" smtClean="0">
                <a:solidFill>
                  <a:srgbClr val="1D2342"/>
                </a:solidFill>
              </a:rPr>
              <a:t>Появление фонда «Круг Добра» как </a:t>
            </a:r>
            <a:r>
              <a:rPr lang="ru-RU" sz="2900" u="sng" dirty="0" smtClean="0">
                <a:solidFill>
                  <a:srgbClr val="1D2342"/>
                </a:solidFill>
              </a:rPr>
              <a:t>дополнительного источника </a:t>
            </a:r>
            <a:r>
              <a:rPr lang="ru-RU" sz="2900" u="sng" dirty="0" err="1" smtClean="0">
                <a:solidFill>
                  <a:srgbClr val="1D2342"/>
                </a:solidFill>
              </a:rPr>
              <a:t>лекобеспечения</a:t>
            </a:r>
            <a:r>
              <a:rPr lang="ru-RU" sz="2900" u="sng" dirty="0" smtClean="0">
                <a:solidFill>
                  <a:srgbClr val="1D2342"/>
                </a:solidFill>
              </a:rPr>
              <a:t> </a:t>
            </a:r>
            <a:r>
              <a:rPr lang="ru-RU" sz="2900" dirty="0" smtClean="0">
                <a:solidFill>
                  <a:srgbClr val="1D2342"/>
                </a:solidFill>
              </a:rPr>
              <a:t>решает вопрос только для детей, оставляя </a:t>
            </a:r>
            <a:r>
              <a:rPr lang="ru-RU" sz="2900" b="1" dirty="0" smtClean="0">
                <a:solidFill>
                  <a:srgbClr val="1D2342"/>
                </a:solidFill>
              </a:rPr>
              <a:t>нерешенным вопрос лечения 18+.</a:t>
            </a:r>
            <a:r>
              <a:rPr lang="ru-RU" sz="2900" dirty="0" smtClean="0">
                <a:solidFill>
                  <a:srgbClr val="1D2342"/>
                </a:solidFill>
              </a:rPr>
              <a:t>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900" dirty="0" smtClean="0">
                <a:solidFill>
                  <a:srgbClr val="1D2342"/>
                </a:solidFill>
              </a:rPr>
              <a:t>Также остается нерешенным вопрос привязки лечения болезней «вне перечней» </a:t>
            </a:r>
            <a:r>
              <a:rPr lang="ru-RU" sz="2900" b="1" dirty="0" smtClean="0">
                <a:solidFill>
                  <a:srgbClr val="1D2342"/>
                </a:solidFill>
              </a:rPr>
              <a:t>по факту наличия заболевания, а не инвалидности</a:t>
            </a:r>
            <a:r>
              <a:rPr lang="ru-RU" sz="2900" dirty="0" smtClean="0">
                <a:solidFill>
                  <a:srgbClr val="1D2342"/>
                </a:solidFill>
              </a:rPr>
              <a:t>.   </a:t>
            </a:r>
          </a:p>
          <a:p>
            <a:pPr marL="0" indent="0">
              <a:lnSpc>
                <a:spcPct val="100000"/>
              </a:lnSpc>
              <a:buNone/>
            </a:pPr>
            <a:endParaRPr lang="ru-RU" sz="1500" dirty="0">
              <a:solidFill>
                <a:srgbClr val="1D2342"/>
              </a:solidFill>
              <a:latin typeface="+mj-lt"/>
            </a:endParaRPr>
          </a:p>
          <a:p>
            <a:pPr marL="0" indent="0">
              <a:buNone/>
            </a:pPr>
            <a:endParaRPr lang="ru-RU" sz="2000" b="1" dirty="0">
              <a:solidFill>
                <a:srgbClr val="C87DB8"/>
              </a:solidFill>
              <a:latin typeface="Raleway ExtraBold" panose="020B0503030101060003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3165" y="123924"/>
            <a:ext cx="7419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7967A7"/>
                </a:solidFill>
                <a:latin typeface="+mj-lt"/>
              </a:rPr>
              <a:t>Орфанные</a:t>
            </a:r>
            <a:r>
              <a:rPr lang="ru-RU" sz="2400" dirty="0" smtClean="0">
                <a:solidFill>
                  <a:srgbClr val="7967A7"/>
                </a:solidFill>
                <a:latin typeface="+mj-lt"/>
              </a:rPr>
              <a:t> заболевания – </a:t>
            </a:r>
            <a:r>
              <a:rPr lang="ru-RU" sz="2400" u="sng" dirty="0" smtClean="0">
                <a:solidFill>
                  <a:srgbClr val="7967A7"/>
                </a:solidFill>
                <a:latin typeface="+mj-lt"/>
              </a:rPr>
              <a:t>это не только </a:t>
            </a:r>
          </a:p>
          <a:p>
            <a:pPr algn="ctr"/>
            <a:r>
              <a:rPr lang="ru-RU" sz="2400" dirty="0" smtClean="0">
                <a:solidFill>
                  <a:srgbClr val="7967A7"/>
                </a:solidFill>
                <a:latin typeface="+mj-lt"/>
              </a:rPr>
              <a:t>«списочные нозологии» </a:t>
            </a:r>
            <a:endParaRPr lang="ru-RU" sz="2400" dirty="0">
              <a:solidFill>
                <a:srgbClr val="7967A7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63182" y="1206886"/>
            <a:ext cx="3322378" cy="425789"/>
          </a:xfrm>
          <a:prstGeom prst="rect">
            <a:avLst/>
          </a:prstGeom>
          <a:ln>
            <a:solidFill>
              <a:srgbClr val="E8B83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Эпидемиологический перечень МЗ РФ </a:t>
            </a:r>
            <a:r>
              <a:rPr lang="ru-RU" dirty="0" smtClean="0"/>
              <a:t>(272 редких заболеваний на 18.11.2021)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84269" y="1870681"/>
            <a:ext cx="3057307" cy="760837"/>
          </a:xfrm>
          <a:prstGeom prst="roundRect">
            <a:avLst/>
          </a:prstGeom>
          <a:solidFill>
            <a:srgbClr val="7967A7">
              <a:alpha val="31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ВЗН (11 редких) –  323ФЗ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ЛО за счет федерального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0709" y="2699276"/>
            <a:ext cx="3170867" cy="760837"/>
          </a:xfrm>
          <a:prstGeom prst="roundRect">
            <a:avLst/>
          </a:prstGeom>
          <a:solidFill>
            <a:srgbClr val="C87DB8">
              <a:alpha val="31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Жизнеугрожаюшие</a:t>
            </a:r>
            <a:r>
              <a:rPr lang="ru-RU" b="1" dirty="0" smtClean="0">
                <a:solidFill>
                  <a:schemeClr val="tx1"/>
                </a:solidFill>
              </a:rPr>
              <a:t> (17 редких) – 403ПП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ЛО за счет регионального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71032" y="3619180"/>
            <a:ext cx="3470544" cy="1229445"/>
          </a:xfrm>
          <a:prstGeom prst="roundRect">
            <a:avLst/>
          </a:prstGeom>
          <a:solidFill>
            <a:srgbClr val="FFC000">
              <a:alpha val="32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«Новые редкие»  - вне госпрограмм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источник ЛО не определен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ЛО по факту наличия инвалидности, по жизненным показаниям, 890ПП и 178ФЗ </a:t>
            </a:r>
          </a:p>
        </p:txBody>
      </p:sp>
      <p:sp>
        <p:nvSpPr>
          <p:cNvPr id="14" name="Левая круглая скобка 13"/>
          <p:cNvSpPr/>
          <p:nvPr/>
        </p:nvSpPr>
        <p:spPr>
          <a:xfrm>
            <a:off x="5563182" y="1870681"/>
            <a:ext cx="207527" cy="1589432"/>
          </a:xfrm>
          <a:prstGeom prst="leftBracket">
            <a:avLst/>
          </a:prstGeom>
          <a:ln w="41275">
            <a:solidFill>
              <a:srgbClr val="7967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4657747" y="2515355"/>
            <a:ext cx="152285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госпрограммы 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26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367" y="86659"/>
            <a:ext cx="8390526" cy="62247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Cambria" panose="02040503050406030204" pitchFamily="18" charset="0"/>
              </a:rPr>
              <a:t>Навстречу ЖИЗНИ</a:t>
            </a:r>
          </a:p>
          <a:p>
            <a:pPr algn="ctr"/>
            <a:endParaRPr lang="ru-RU" sz="2000" dirty="0" smtClean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lvl="0" algn="ctr">
              <a:defRPr/>
            </a:pPr>
            <a:r>
              <a:rPr lang="ru-RU" sz="2000" spc="150" dirty="0" smtClean="0">
                <a:solidFill>
                  <a:srgbClr val="C87DB8"/>
                </a:solidFill>
                <a:latin typeface="Raleway Medium" panose="020B0503030101060003" pitchFamily="34" charset="0"/>
              </a:rPr>
              <a:t>От </a:t>
            </a:r>
            <a:r>
              <a:rPr lang="ru-RU" sz="2000" spc="150" dirty="0">
                <a:solidFill>
                  <a:srgbClr val="C87DB8"/>
                </a:solidFill>
                <a:latin typeface="Raleway Medium" panose="020B0503030101060003" pitchFamily="34" charset="0"/>
              </a:rPr>
              <a:t>того, как будет оказываться необходимая помощь и быстро и эффективно будет </a:t>
            </a:r>
            <a:r>
              <a:rPr lang="ru-RU" sz="2000" b="1" spc="150" dirty="0">
                <a:solidFill>
                  <a:srgbClr val="C87DB8"/>
                </a:solidFill>
                <a:latin typeface="Raleway Medium" panose="020B0503030101060003" pitchFamily="34" charset="0"/>
              </a:rPr>
              <a:t>реализован доступ к </a:t>
            </a:r>
            <a:r>
              <a:rPr lang="ru-RU" sz="2000" b="1" spc="150" dirty="0" smtClean="0">
                <a:solidFill>
                  <a:srgbClr val="C87DB8"/>
                </a:solidFill>
                <a:latin typeface="Raleway Medium" panose="020B0503030101060003" pitchFamily="34" charset="0"/>
              </a:rPr>
              <a:t>терапии, медицинской и социальной помощи </a:t>
            </a:r>
            <a:r>
              <a:rPr lang="ru-RU" sz="2000" spc="150" dirty="0">
                <a:solidFill>
                  <a:srgbClr val="C87DB8"/>
                </a:solidFill>
                <a:latin typeface="Raleway Medium" panose="020B0503030101060003" pitchFamily="34" charset="0"/>
              </a:rPr>
              <a:t>зависят их жизни и их возможности</a:t>
            </a:r>
          </a:p>
          <a:p>
            <a:pPr algn="ctr"/>
            <a:endParaRPr lang="ru-RU" sz="2000" dirty="0" smtClean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endParaRPr lang="ru-RU" sz="2000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2000" dirty="0">
                <a:solidFill>
                  <a:srgbClr val="7030A0"/>
                </a:solidFill>
                <a:latin typeface="Cambria" panose="02040503050406030204" pitchFamily="18" charset="0"/>
              </a:rPr>
              <a:t>Спасибо за внимание!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62" y="1801269"/>
            <a:ext cx="4577714" cy="30524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727" y="1801269"/>
            <a:ext cx="4608555" cy="305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0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165" y="1093841"/>
            <a:ext cx="4962890" cy="3971705"/>
          </a:xfrm>
        </p:spPr>
        <p:txBody>
          <a:bodyPr>
            <a:normAutofit fontScale="47500" lnSpcReduction="20000"/>
          </a:bodyPr>
          <a:lstStyle/>
          <a:p>
            <a:pPr lvl="0" defTabSz="685783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u="sng" dirty="0">
                <a:solidFill>
                  <a:srgbClr val="1D2341"/>
                </a:solidFill>
              </a:rPr>
              <a:t>не по факту наличия редкого заболевания</a:t>
            </a:r>
          </a:p>
          <a:p>
            <a:pPr lvl="0" defTabSz="685783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dirty="0" smtClean="0">
                <a:solidFill>
                  <a:srgbClr val="1D2341"/>
                </a:solidFill>
              </a:rPr>
              <a:t>вне </a:t>
            </a:r>
            <a:r>
              <a:rPr lang="ru-RU" sz="3200" dirty="0">
                <a:solidFill>
                  <a:srgbClr val="1D2341"/>
                </a:solidFill>
              </a:rPr>
              <a:t>гарантированного льготного </a:t>
            </a:r>
            <a:r>
              <a:rPr lang="ru-RU" sz="3200" dirty="0" smtClean="0">
                <a:solidFill>
                  <a:srgbClr val="1D2341"/>
                </a:solidFill>
              </a:rPr>
              <a:t>обеспечения</a:t>
            </a:r>
          </a:p>
          <a:p>
            <a:pPr lvl="0" defTabSz="685783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dirty="0" smtClean="0">
                <a:solidFill>
                  <a:srgbClr val="1D2341"/>
                </a:solidFill>
              </a:rPr>
              <a:t>не </a:t>
            </a:r>
            <a:r>
              <a:rPr lang="ru-RU" sz="3200" dirty="0">
                <a:solidFill>
                  <a:srgbClr val="1D2341"/>
                </a:solidFill>
              </a:rPr>
              <a:t>учитываются, «растворены» в общей когорте льготников </a:t>
            </a:r>
            <a:endParaRPr lang="ru-RU" sz="3200" dirty="0" smtClean="0">
              <a:solidFill>
                <a:srgbClr val="1D2341"/>
              </a:solidFill>
            </a:endParaRPr>
          </a:p>
          <a:p>
            <a:pPr lvl="0" defTabSz="685783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dirty="0" smtClean="0">
                <a:solidFill>
                  <a:srgbClr val="1D2341"/>
                </a:solidFill>
              </a:rPr>
              <a:t>находятся </a:t>
            </a:r>
            <a:r>
              <a:rPr lang="ru-RU" sz="3200" dirty="0">
                <a:solidFill>
                  <a:srgbClr val="1D2341"/>
                </a:solidFill>
              </a:rPr>
              <a:t>за рамками внимания организаторов здравоохранения и </a:t>
            </a:r>
            <a:r>
              <a:rPr lang="ru-RU" sz="3200" dirty="0" err="1">
                <a:solidFill>
                  <a:srgbClr val="1D2341"/>
                </a:solidFill>
              </a:rPr>
              <a:t>орфанной</a:t>
            </a:r>
            <a:r>
              <a:rPr lang="ru-RU" sz="3200" dirty="0">
                <a:solidFill>
                  <a:srgbClr val="1D2341"/>
                </a:solidFill>
              </a:rPr>
              <a:t> системы РФ </a:t>
            </a:r>
            <a:r>
              <a:rPr lang="ru-RU" sz="3200" dirty="0" smtClean="0">
                <a:solidFill>
                  <a:srgbClr val="1D2341"/>
                </a:solidFill>
              </a:rPr>
              <a:t>(включая планирование бюджета), как следствие – </a:t>
            </a:r>
            <a:r>
              <a:rPr lang="ru-RU" sz="3200" dirty="0">
                <a:solidFill>
                  <a:srgbClr val="1D2341"/>
                </a:solidFill>
              </a:rPr>
              <a:t>растет «неопределенное» бремя расходов на пациентов в регионах</a:t>
            </a:r>
          </a:p>
          <a:p>
            <a:pPr marL="0" lvl="0" indent="0" defTabSz="685783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3600" dirty="0" smtClean="0">
              <a:solidFill>
                <a:srgbClr val="1D2341"/>
              </a:solidFill>
            </a:endParaRPr>
          </a:p>
          <a:p>
            <a:pPr marL="0" lvl="0" indent="0" defTabSz="685783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3200" dirty="0" smtClean="0">
                <a:solidFill>
                  <a:srgbClr val="1D2341"/>
                </a:solidFill>
              </a:rPr>
              <a:t>Прорывы </a:t>
            </a:r>
            <a:r>
              <a:rPr lang="ru-RU" sz="3200" dirty="0">
                <a:solidFill>
                  <a:srgbClr val="1D2341"/>
                </a:solidFill>
              </a:rPr>
              <a:t>в медицине – требуют и прорыва в </a:t>
            </a:r>
            <a:r>
              <a:rPr lang="ru-RU" sz="3200" dirty="0" smtClean="0">
                <a:solidFill>
                  <a:srgbClr val="1D2341"/>
                </a:solidFill>
              </a:rPr>
              <a:t>законодательстве</a:t>
            </a:r>
            <a:r>
              <a:rPr lang="ru-RU" sz="3200" dirty="0">
                <a:solidFill>
                  <a:srgbClr val="1D2341"/>
                </a:solidFill>
              </a:rPr>
              <a:t>.</a:t>
            </a:r>
          </a:p>
          <a:p>
            <a:pPr marL="0" lvl="0" indent="0" defTabSz="685783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3200" dirty="0" smtClean="0">
              <a:solidFill>
                <a:srgbClr val="1D2341"/>
              </a:solidFill>
            </a:endParaRPr>
          </a:p>
          <a:p>
            <a:pPr marL="0" lvl="0" indent="0" defTabSz="685783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3200" b="1" dirty="0" smtClean="0">
                <a:solidFill>
                  <a:srgbClr val="1D2341"/>
                </a:solidFill>
              </a:rPr>
              <a:t>Требуются:</a:t>
            </a:r>
          </a:p>
          <a:p>
            <a:pPr marL="742950" lvl="0" indent="-742950" defTabSz="685783">
              <a:lnSpc>
                <a:spcPct val="100000"/>
              </a:lnSpc>
              <a:spcBef>
                <a:spcPts val="0"/>
              </a:spcBef>
              <a:buAutoNum type="arabicPeriod"/>
              <a:defRPr/>
            </a:pPr>
            <a:r>
              <a:rPr lang="ru-RU" sz="3200" u="sng" dirty="0" smtClean="0">
                <a:solidFill>
                  <a:srgbClr val="FF0000"/>
                </a:solidFill>
              </a:rPr>
              <a:t>последовательная </a:t>
            </a:r>
            <a:r>
              <a:rPr lang="ru-RU" sz="3200" u="sng" dirty="0">
                <a:solidFill>
                  <a:srgbClr val="FF0000"/>
                </a:solidFill>
              </a:rPr>
              <a:t>федерализация</a:t>
            </a:r>
            <a:r>
              <a:rPr lang="ru-RU" sz="3200" dirty="0">
                <a:solidFill>
                  <a:srgbClr val="1D2341"/>
                </a:solidFill>
              </a:rPr>
              <a:t>, а до </a:t>
            </a:r>
            <a:r>
              <a:rPr lang="ru-RU" sz="3200" dirty="0" smtClean="0">
                <a:solidFill>
                  <a:srgbClr val="1D2341"/>
                </a:solidFill>
              </a:rPr>
              <a:t>–</a:t>
            </a:r>
          </a:p>
          <a:p>
            <a:pPr marL="742950" lvl="0" indent="-742950" defTabSz="685783">
              <a:lnSpc>
                <a:spcPct val="100000"/>
              </a:lnSpc>
              <a:spcBef>
                <a:spcPts val="0"/>
              </a:spcBef>
              <a:buAutoNum type="arabicPeriod"/>
              <a:defRPr/>
            </a:pPr>
            <a:r>
              <a:rPr lang="ru-RU" sz="3200" dirty="0" smtClean="0">
                <a:solidFill>
                  <a:srgbClr val="1D2341"/>
                </a:solidFill>
              </a:rPr>
              <a:t>выстроенное</a:t>
            </a:r>
            <a:r>
              <a:rPr lang="ru-RU" sz="3200" dirty="0">
                <a:solidFill>
                  <a:srgbClr val="1D2341"/>
                </a:solidFill>
              </a:rPr>
              <a:t>, своевременное </a:t>
            </a:r>
            <a:r>
              <a:rPr lang="ru-RU" sz="3200" u="sng" dirty="0">
                <a:solidFill>
                  <a:srgbClr val="1D2341"/>
                </a:solidFill>
              </a:rPr>
              <a:t>обеспечение на 	региональном уровне</a:t>
            </a:r>
          </a:p>
          <a:p>
            <a:pPr marL="0" indent="0">
              <a:lnSpc>
                <a:spcPct val="100000"/>
              </a:lnSpc>
              <a:buNone/>
            </a:pPr>
            <a:endParaRPr lang="ru-RU" sz="1500" dirty="0">
              <a:solidFill>
                <a:srgbClr val="1D2342"/>
              </a:solidFill>
              <a:latin typeface="+mj-lt"/>
            </a:endParaRPr>
          </a:p>
          <a:p>
            <a:pPr marL="0" indent="0">
              <a:buNone/>
            </a:pPr>
            <a:endParaRPr lang="ru-RU" sz="2000" b="1" dirty="0">
              <a:solidFill>
                <a:srgbClr val="C87DB8"/>
              </a:solidFill>
              <a:latin typeface="Raleway ExtraBold" panose="020B0503030101060003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3165" y="137884"/>
            <a:ext cx="7419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967A7"/>
                </a:solidFill>
                <a:latin typeface="+mj-lt"/>
              </a:rPr>
              <a:t>«Новые редкие» - вне программ и вне гарантированности лекарственного обеспечения </a:t>
            </a:r>
            <a:endParaRPr lang="ru-RU" sz="2400" dirty="0">
              <a:solidFill>
                <a:srgbClr val="7967A7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63182" y="1206886"/>
            <a:ext cx="3322378" cy="425789"/>
          </a:xfrm>
          <a:prstGeom prst="rect">
            <a:avLst/>
          </a:prstGeom>
          <a:ln>
            <a:solidFill>
              <a:srgbClr val="E8B83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Эпидемиологический перечень МЗ РФ </a:t>
            </a:r>
            <a:r>
              <a:rPr lang="ru-RU" dirty="0" smtClean="0"/>
              <a:t>(272 редких заболеваний на 18.11.2021)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89099" y="2497311"/>
            <a:ext cx="3470544" cy="1967112"/>
          </a:xfrm>
          <a:prstGeom prst="roundRect">
            <a:avLst/>
          </a:prstGeom>
          <a:solidFill>
            <a:srgbClr val="FFC000">
              <a:alpha val="32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«Новые редкие»  - вне госпрограмм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источник ЛО не определен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ЛО по факту наличия инвалидности, по жизненным показаниям, 890ПП и 178ФЗ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Необходимо «погрузить»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«</a:t>
            </a:r>
            <a:r>
              <a:rPr lang="ru-RU" b="1" dirty="0" err="1" smtClean="0">
                <a:solidFill>
                  <a:schemeClr val="tx1"/>
                </a:solidFill>
              </a:rPr>
              <a:t>орфанную</a:t>
            </a:r>
            <a:r>
              <a:rPr lang="ru-RU" b="1" dirty="0" smtClean="0">
                <a:solidFill>
                  <a:schemeClr val="tx1"/>
                </a:solidFill>
              </a:rPr>
              <a:t> систему» ЛО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6506150" y="1632675"/>
            <a:ext cx="284309" cy="799140"/>
          </a:xfrm>
          <a:prstGeom prst="downArrow">
            <a:avLst/>
          </a:prstGeom>
          <a:solidFill>
            <a:srgbClr val="E8B830">
              <a:alpha val="39000"/>
            </a:srgbClr>
          </a:solidFill>
          <a:ln>
            <a:solidFill>
              <a:srgbClr val="796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90459" y="1832260"/>
            <a:ext cx="216918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</a:t>
            </a:r>
            <a:r>
              <a:rPr lang="ru-RU" dirty="0" err="1" smtClean="0"/>
              <a:t>зарегистированными</a:t>
            </a:r>
            <a:r>
              <a:rPr lang="ru-RU" dirty="0" smtClean="0"/>
              <a:t> ЛП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80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6">
            <a:extLst>
              <a:ext uri="{FF2B5EF4-FFF2-40B4-BE49-F238E27FC236}">
                <a16:creationId xmlns:a16="http://schemas.microsoft.com/office/drawing/2014/main" id="{36A1A71C-65FF-BB41-B71C-6070D74CF2A6}"/>
              </a:ext>
            </a:extLst>
          </p:cNvPr>
          <p:cNvSpPr/>
          <p:nvPr/>
        </p:nvSpPr>
        <p:spPr>
          <a:xfrm>
            <a:off x="-9861" y="-190930"/>
            <a:ext cx="9144000" cy="5219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>
            <a:extLst>
              <a:ext uri="{FF2B5EF4-FFF2-40B4-BE49-F238E27FC236}">
                <a16:creationId xmlns:a16="http://schemas.microsoft.com/office/drawing/2014/main" id="{D4786090-54B9-1745-901F-612D209559FD}"/>
              </a:ext>
            </a:extLst>
          </p:cNvPr>
          <p:cNvSpPr/>
          <p:nvPr/>
        </p:nvSpPr>
        <p:spPr>
          <a:xfrm>
            <a:off x="431801" y="1038739"/>
            <a:ext cx="4679950" cy="1604450"/>
          </a:xfrm>
          <a:prstGeom prst="round2DiagRect">
            <a:avLst>
              <a:gd name="adj1" fmla="val 0"/>
              <a:gd name="adj2" fmla="val 22381"/>
            </a:avLst>
          </a:prstGeom>
          <a:solidFill>
            <a:srgbClr val="FEC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2070EB8-FF64-C448-AE95-9865FF008B4C}"/>
              </a:ext>
            </a:extLst>
          </p:cNvPr>
          <p:cNvSpPr txBox="1">
            <a:spLocks/>
          </p:cNvSpPr>
          <p:nvPr/>
        </p:nvSpPr>
        <p:spPr>
          <a:xfrm>
            <a:off x="5527963" y="-13107"/>
            <a:ext cx="3512692" cy="76125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6857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ru-RU" dirty="0">
                <a:solidFill>
                  <a:srgbClr val="4E2A84"/>
                </a:solidFill>
              </a:rPr>
              <a:t>  </a:t>
            </a:r>
            <a:r>
              <a:rPr lang="en-US" sz="4500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f-</a:t>
            </a:r>
            <a:r>
              <a:rPr lang="en-US" sz="4500" dirty="0" err="1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sma.ru</a:t>
            </a:r>
            <a:r>
              <a:rPr lang="en-US" sz="4500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endParaRPr lang="ru-RU" sz="4500" dirty="0">
              <a:solidFill>
                <a:srgbClr val="223064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53C86BAA-0425-C949-9681-733797E4BB39}"/>
              </a:ext>
            </a:extLst>
          </p:cNvPr>
          <p:cNvSpPr txBox="1">
            <a:spLocks/>
          </p:cNvSpPr>
          <p:nvPr/>
        </p:nvSpPr>
        <p:spPr>
          <a:xfrm>
            <a:off x="791638" y="1139417"/>
            <a:ext cx="4111538" cy="6390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15888" indent="-115888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7338" indent="-118872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System Font Regular"/>
              <a:buChar char="–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01637" indent="-118872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SzPct val="75000"/>
              <a:buFont typeface="Courier New" panose="02070309020205020404" pitchFamily="49" charset="0"/>
              <a:buChar char="o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73087" indent="-118872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46124" indent="-115888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System Font Regular"/>
              <a:buChar char="–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46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46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45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45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НАША ЦЕЛЬ </a:t>
            </a:r>
            <a:r>
              <a:rPr lang="ru-RU" sz="1100" b="1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– </a:t>
            </a:r>
            <a:r>
              <a:rPr lang="ru-RU" sz="1100" dirty="0">
                <a:solidFill>
                  <a:srgbClr val="223064"/>
                </a:solidFill>
              </a:rPr>
              <a:t>построение национальной эффективной комплексной системы помощи и поддержки пациентов со СМА, их семей и близких.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НАША ПРИОРИТЕТНАЯ ЗАДАЧА </a:t>
            </a:r>
            <a:r>
              <a:rPr lang="ru-RU" sz="1100" b="1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– </a:t>
            </a:r>
            <a:r>
              <a:rPr lang="ru-RU" sz="1100" dirty="0">
                <a:solidFill>
                  <a:srgbClr val="223064"/>
                </a:solidFill>
              </a:rPr>
              <a:t>доступность и своевременность помощи каждой семье</a:t>
            </a:r>
            <a:endParaRPr lang="ru-RU" sz="1100" b="1" dirty="0">
              <a:solidFill>
                <a:srgbClr val="223064"/>
              </a:solidFill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FB07C6CE-A11E-2A4F-9E51-96C0F8F921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88" b="5997"/>
          <a:stretch/>
        </p:blipFill>
        <p:spPr bwMode="auto">
          <a:xfrm>
            <a:off x="5704678" y="1038739"/>
            <a:ext cx="3137168" cy="160445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A0A8AEB-8A1D-D449-9F78-35A963808350}"/>
              </a:ext>
            </a:extLst>
          </p:cNvPr>
          <p:cNvSpPr txBox="1"/>
          <p:nvPr/>
        </p:nvSpPr>
        <p:spPr>
          <a:xfrm>
            <a:off x="5947831" y="3086042"/>
            <a:ext cx="21089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 err="1">
                <a:solidFill>
                  <a:srgbClr val="223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</a:t>
            </a:r>
            <a:r>
              <a:rPr lang="en-US" sz="1200" b="1" spc="1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f-sma.ru</a:t>
            </a:r>
            <a:endParaRPr lang="ru-RU" sz="1200" b="1" spc="1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B148AE-D3FD-8648-BDA4-53874036C345}"/>
              </a:ext>
            </a:extLst>
          </p:cNvPr>
          <p:cNvSpPr txBox="1"/>
          <p:nvPr/>
        </p:nvSpPr>
        <p:spPr>
          <a:xfrm>
            <a:off x="5947831" y="2766767"/>
            <a:ext cx="21242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spc="100" dirty="0">
                <a:solidFill>
                  <a:srgbClr val="223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тел. +7 (495) 544 4989 </a:t>
            </a:r>
          </a:p>
        </p:txBody>
      </p:sp>
      <p:sp>
        <p:nvSpPr>
          <p:cNvPr id="24" name="Прямоугольник с двумя скругленными противолежащими углами 23">
            <a:extLst>
              <a:ext uri="{FF2B5EF4-FFF2-40B4-BE49-F238E27FC236}">
                <a16:creationId xmlns:a16="http://schemas.microsoft.com/office/drawing/2014/main" id="{683CCE01-6C24-504C-887E-FA0E72EC297C}"/>
              </a:ext>
            </a:extLst>
          </p:cNvPr>
          <p:cNvSpPr/>
          <p:nvPr/>
        </p:nvSpPr>
        <p:spPr>
          <a:xfrm>
            <a:off x="5704676" y="3505887"/>
            <a:ext cx="3137169" cy="1389353"/>
          </a:xfrm>
          <a:prstGeom prst="round2DiagRect">
            <a:avLst>
              <a:gd name="adj1" fmla="val 0"/>
              <a:gd name="adj2" fmla="val 22381"/>
            </a:avLst>
          </a:prstGeom>
          <a:solidFill>
            <a:srgbClr val="00A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6D3B794-7615-9643-AD1F-10E6F3D1DCD3}"/>
              </a:ext>
            </a:extLst>
          </p:cNvPr>
          <p:cNvSpPr/>
          <p:nvPr/>
        </p:nvSpPr>
        <p:spPr>
          <a:xfrm>
            <a:off x="5785599" y="3588857"/>
            <a:ext cx="306665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chemeClr val="bg1"/>
                </a:solidFill>
              </a:rPr>
              <a:t>Нам важно, </a:t>
            </a:r>
            <a:r>
              <a:rPr lang="ru-RU" sz="1500" dirty="0">
                <a:solidFill>
                  <a:schemeClr val="bg1"/>
                </a:solidFill>
              </a:rPr>
              <a:t>чтобы каждая семья         не оставалась один на один с болезнью, могла рассчитывать на информацию, помощь и поддержку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DD08AA0-22BE-874F-97A0-C1C3B451D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8221" y="2778100"/>
            <a:ext cx="276999" cy="27699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731B9E9-B424-3A47-8D14-28DD2E1655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4676" y="3086042"/>
            <a:ext cx="276999" cy="27699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ACDBED8-F998-8F4F-A269-F636EBB87E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401" y="71785"/>
            <a:ext cx="669773" cy="66568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20712C9-3B73-3D4E-9A12-06E576E008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845" y="182120"/>
            <a:ext cx="1123633" cy="611598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52070EB8-FF64-C448-AE95-9865FF008B4C}"/>
              </a:ext>
            </a:extLst>
          </p:cNvPr>
          <p:cNvSpPr txBox="1">
            <a:spLocks/>
          </p:cNvSpPr>
          <p:nvPr/>
        </p:nvSpPr>
        <p:spPr>
          <a:xfrm>
            <a:off x="1543722" y="209476"/>
            <a:ext cx="3908089" cy="931446"/>
          </a:xfrm>
          <a:prstGeom prst="rect">
            <a:avLst/>
          </a:prstGeom>
        </p:spPr>
        <p:txBody>
          <a:bodyPr vert="horz" lIns="0" tIns="0" rIns="0" bIns="0" rtlCol="0" anchor="b" anchorCtr="0">
            <a:normAutofit fontScale="92500" lnSpcReduction="10000"/>
          </a:bodyPr>
          <a:lstStyle>
            <a:lvl1pPr algn="ctr" defTabSz="6857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ru-RU" sz="1500" dirty="0">
                <a:solidFill>
                  <a:srgbClr val="4E2A84"/>
                </a:solidFill>
              </a:rPr>
              <a:t>Фонд «Семьи СМА» -   </a:t>
            </a:r>
          </a:p>
          <a:p>
            <a:pPr algn="l"/>
            <a:r>
              <a:rPr lang="ru-RU" sz="1500" b="0" kern="2000" dirty="0">
                <a:solidFill>
                  <a:srgbClr val="4E2A84"/>
                </a:solidFill>
                <a:latin typeface="Raleway Medium"/>
                <a:cs typeface="Magistral Bold" panose="00000400000000000000" pitchFamily="2" charset="0"/>
              </a:rPr>
              <a:t>российская некоммерческая организация, объединившая взрослых пациентов и семьи с детьми со </a:t>
            </a:r>
            <a:r>
              <a:rPr lang="ru-RU" sz="1500" b="0" kern="2000" dirty="0" smtClean="0">
                <a:solidFill>
                  <a:srgbClr val="4E2A84"/>
                </a:solidFill>
                <a:latin typeface="Raleway Medium"/>
                <a:cs typeface="Magistral Bold" panose="00000400000000000000" pitchFamily="2" charset="0"/>
              </a:rPr>
              <a:t>СМА </a:t>
            </a:r>
          </a:p>
          <a:p>
            <a:pPr algn="l"/>
            <a:r>
              <a:rPr lang="ru-RU" sz="1500" b="0" kern="2000" dirty="0" smtClean="0">
                <a:solidFill>
                  <a:srgbClr val="4E2A84"/>
                </a:solidFill>
                <a:latin typeface="Raleway Medium"/>
                <a:cs typeface="Magistral Bold" panose="00000400000000000000" pitchFamily="2" charset="0"/>
              </a:rPr>
              <a:t>(1215 пациентов: 878 детей и 337 взрослых)</a:t>
            </a:r>
            <a:r>
              <a:rPr lang="ru-RU" sz="1500" kern="2000" dirty="0" smtClean="0">
                <a:solidFill>
                  <a:srgbClr val="4E2A84"/>
                </a:solidFill>
                <a:latin typeface="Raleway Medium"/>
                <a:cs typeface="Magistral Bold" panose="00000400000000000000" pitchFamily="2" charset="0"/>
              </a:rPr>
              <a:t>.</a:t>
            </a:r>
            <a:endParaRPr lang="ru-RU" sz="1500" kern="2000" dirty="0">
              <a:solidFill>
                <a:srgbClr val="4E2A84"/>
              </a:solidFill>
              <a:latin typeface="Raleway Medium"/>
              <a:cs typeface="Magistral Bold" panose="00000400000000000000" pitchFamily="2" charset="0"/>
            </a:endParaRPr>
          </a:p>
          <a:p>
            <a:pPr algn="l"/>
            <a:endParaRPr lang="ru-RU" sz="1500" dirty="0">
              <a:solidFill>
                <a:srgbClr val="223064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id="{52070EB8-FF64-C448-AE95-9865FF008B4C}"/>
              </a:ext>
            </a:extLst>
          </p:cNvPr>
          <p:cNvSpPr txBox="1">
            <a:spLocks/>
          </p:cNvSpPr>
          <p:nvPr/>
        </p:nvSpPr>
        <p:spPr>
          <a:xfrm>
            <a:off x="5642263" y="101193"/>
            <a:ext cx="3512692" cy="76125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6857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ru-RU" dirty="0">
                <a:solidFill>
                  <a:srgbClr val="4E2A84"/>
                </a:solidFill>
              </a:rPr>
              <a:t>  </a:t>
            </a:r>
            <a:r>
              <a:rPr lang="en-US" sz="4500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endParaRPr lang="ru-RU" sz="4500" dirty="0">
              <a:solidFill>
                <a:srgbClr val="223064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53C86BAA-0425-C949-9681-733797E4BB39}"/>
              </a:ext>
            </a:extLst>
          </p:cNvPr>
          <p:cNvSpPr txBox="1">
            <a:spLocks/>
          </p:cNvSpPr>
          <p:nvPr/>
        </p:nvSpPr>
        <p:spPr>
          <a:xfrm>
            <a:off x="791638" y="2323672"/>
            <a:ext cx="4111538" cy="6390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15888" indent="-115888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7338" indent="-118872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System Font Regular"/>
              <a:buChar char="–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01637" indent="-118872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SzPct val="75000"/>
              <a:buFont typeface="Courier New" panose="02070309020205020404" pitchFamily="49" charset="0"/>
              <a:buChar char="o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73087" indent="-118872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46124" indent="-115888" algn="l" defTabSz="68579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4"/>
              </a:buClr>
              <a:buFont typeface="System Font Regular"/>
              <a:buChar char="–"/>
              <a:tabLst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46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46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45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45" indent="-171449" algn="l" defTabSz="685799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>
                <a:solidFill>
                  <a:srgbClr val="22306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Работаем с 2014 года</a:t>
            </a:r>
            <a:endParaRPr lang="ru-RU" sz="1100" b="1" dirty="0">
              <a:solidFill>
                <a:srgbClr val="223064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96826D3-AE38-4F46-8C0A-8C0A6E567CE0}"/>
              </a:ext>
            </a:extLst>
          </p:cNvPr>
          <p:cNvSpPr txBox="1"/>
          <p:nvPr/>
        </p:nvSpPr>
        <p:spPr>
          <a:xfrm>
            <a:off x="95638" y="4880589"/>
            <a:ext cx="465714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ru" sz="600" dirty="0">
                <a:solidFill>
                  <a:srgbClr val="20335A"/>
                </a:solidFill>
                <a:latin typeface="Verdana"/>
              </a:rPr>
              <a:t>Данные из личного архива Германенко О.Ю.</a:t>
            </a:r>
          </a:p>
        </p:txBody>
      </p:sp>
      <p:sp>
        <p:nvSpPr>
          <p:cNvPr id="31" name="Объект 30">
            <a:extLst>
              <a:ext uri="{FF2B5EF4-FFF2-40B4-BE49-F238E27FC236}">
                <a16:creationId xmlns:a16="http://schemas.microsoft.com/office/drawing/2014/main" id="{619E2CC2-00F6-874A-A1B1-4AEE828B9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197" y="2763441"/>
            <a:ext cx="2052737" cy="1522373"/>
          </a:xfrm>
          <a:prstGeom prst="round2DiagRect">
            <a:avLst>
              <a:gd name="adj1" fmla="val 0"/>
              <a:gd name="adj2" fmla="val 223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223064"/>
                </a:solidFill>
              </a:rPr>
              <a:t>Фонд всегда открыт к взаимодействию и партнерству с медицинскими специалистами и учреждениями здравоохранения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031" y="2815109"/>
            <a:ext cx="2230349" cy="191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363" y="553383"/>
            <a:ext cx="5544255" cy="4593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Редкое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Наследственное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Нервно-мышечное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Прогрессирующее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Требующего комплексной медицинской и социальной помощи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 err="1">
                <a:solidFill>
                  <a:prstClr val="black"/>
                </a:solidFill>
                <a:latin typeface="Cambria" panose="02040503050406030204" pitchFamily="18" charset="0"/>
              </a:rPr>
              <a:t>Быстроинвалидизирующее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 даже в «легких» формах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При тяжелых формах 86% </a:t>
            </a: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не доживают до 2 лет без лечения</a:t>
            </a:r>
            <a:endParaRPr lang="en-US" sz="1400" b="1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Болеют и </a:t>
            </a: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дети и взрослые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28% </a:t>
            </a:r>
            <a:r>
              <a:rPr lang="ru-RU" sz="1400" b="1" dirty="0">
                <a:solidFill>
                  <a:srgbClr val="FF0000"/>
                </a:solidFill>
                <a:latin typeface="Cambria" panose="02040503050406030204" pitchFamily="18" charset="0"/>
              </a:rPr>
              <a:t>пациентов со СМА – старше 18 </a:t>
            </a:r>
            <a:r>
              <a:rPr lang="ru-RU" sz="1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лет </a:t>
            </a:r>
            <a:endParaRPr lang="ru-RU" sz="140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Долгое время неизлечимое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, первый препарат патогенетической терапии появился в декабре 2016 года, к 2020 году – 3 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препарата (все зарегистрированы в РФ)</a:t>
            </a:r>
            <a:endParaRPr lang="ru-RU" sz="14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Критическая важность ранней диагностики и раннего начала лечения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Эффективность лечения зависит от скорости инициации лечения 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Стабилизация, остановка прогрессирования, приобретение новых навыков 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– важны для пациентов</a:t>
            </a:r>
          </a:p>
          <a:p>
            <a:endParaRPr lang="ru-RU" sz="1400" b="1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5785" y="163108"/>
            <a:ext cx="5737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967A7"/>
                </a:solidFill>
                <a:latin typeface="Calibri" panose="020F0502020204030204"/>
              </a:rPr>
              <a:t>Спинальная мышечная атрофия: что это?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163" y="904700"/>
            <a:ext cx="2138396" cy="19211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593" y="2716809"/>
            <a:ext cx="2311462" cy="226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0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5785" y="163108"/>
            <a:ext cx="5141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967A7"/>
                </a:solidFill>
                <a:latin typeface="Calibri" panose="020F0502020204030204"/>
              </a:rPr>
              <a:t>Как осуществляется лечение сегодня</a:t>
            </a:r>
            <a:endParaRPr lang="ru-RU" sz="2400" b="1" dirty="0">
              <a:solidFill>
                <a:srgbClr val="7967A7"/>
              </a:solidFill>
              <a:latin typeface="Calibri" panose="020F050202020403020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318" y="904700"/>
            <a:ext cx="1904709" cy="19047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318" y="2809409"/>
            <a:ext cx="1897522" cy="1897522"/>
          </a:xfrm>
          <a:prstGeom prst="rect">
            <a:avLst/>
          </a:prstGeom>
        </p:spPr>
      </p:pic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2459198091"/>
              </p:ext>
            </p:extLst>
          </p:nvPr>
        </p:nvGraphicFramePr>
        <p:xfrm>
          <a:off x="359285" y="617072"/>
          <a:ext cx="6166964" cy="40898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01895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305678" y="61887"/>
            <a:ext cx="78611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ru-RU" sz="1400" b="1" dirty="0" smtClean="0">
                <a:solidFill>
                  <a:srgbClr val="1D2341"/>
                </a:solidFill>
                <a:latin typeface="Century Gothic"/>
              </a:rPr>
              <a:t>Лекарственная терапия СМА: изменения с передачей на федеральное финансирование</a:t>
            </a:r>
            <a:r>
              <a:rPr lang="ru-RU" sz="1400" b="1" dirty="0">
                <a:solidFill>
                  <a:srgbClr val="1D2341"/>
                </a:solidFill>
                <a:latin typeface="Century Gothic"/>
              </a:rPr>
              <a:t> </a:t>
            </a:r>
            <a:r>
              <a:rPr lang="ru-RU" sz="1400" b="1" dirty="0" smtClean="0">
                <a:solidFill>
                  <a:srgbClr val="1D2341"/>
                </a:solidFill>
                <a:latin typeface="Century Gothic"/>
              </a:rPr>
              <a:t>лечения детей через «Круг добра»: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56" y="202067"/>
            <a:ext cx="1225104" cy="7026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60" y="1268360"/>
            <a:ext cx="3206122" cy="3094927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6685901" y="4459010"/>
            <a:ext cx="1208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ru-RU" sz="1800" b="1" dirty="0" smtClean="0">
                <a:solidFill>
                  <a:srgbClr val="1D2341"/>
                </a:solidFill>
                <a:latin typeface="Century Gothic"/>
              </a:rPr>
              <a:t>10. 2020</a:t>
            </a:r>
            <a:endParaRPr lang="ru-RU" sz="1800" b="1" dirty="0">
              <a:solidFill>
                <a:srgbClr val="1D2341"/>
              </a:solidFill>
              <a:latin typeface="Century Gothic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25" y="646662"/>
            <a:ext cx="3326083" cy="410505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2610577" y="3872677"/>
            <a:ext cx="586333" cy="5804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369242" y="3933730"/>
            <a:ext cx="582427" cy="5095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20156" y="4611410"/>
            <a:ext cx="13633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ru-RU" sz="1800" b="1" dirty="0" smtClean="0">
                <a:solidFill>
                  <a:srgbClr val="1D2341"/>
                </a:solidFill>
                <a:latin typeface="Century Gothic"/>
              </a:rPr>
              <a:t>10. 2021</a:t>
            </a:r>
            <a:endParaRPr lang="ru-RU" sz="1800" b="1" dirty="0">
              <a:solidFill>
                <a:srgbClr val="1D2341"/>
              </a:solidFill>
              <a:latin typeface="Century Gothic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57343" y="928360"/>
            <a:ext cx="24865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Данные реестра от 15.10.2021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165721" y="1546110"/>
            <a:ext cx="24865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Данные регистра от 01.10.2020</a:t>
            </a:r>
            <a:endParaRPr lang="ru-RU" dirty="0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96120103"/>
              </p:ext>
            </p:extLst>
          </p:nvPr>
        </p:nvGraphicFramePr>
        <p:xfrm>
          <a:off x="3234842" y="3454411"/>
          <a:ext cx="3145561" cy="1212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521863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42885" y="1353538"/>
            <a:ext cx="2468289" cy="2132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800" dirty="0">
                <a:solidFill>
                  <a:srgbClr val="FFFFFF"/>
                </a:solidFill>
                <a:latin typeface="Magistral Black" panose="00000400000000000000" pitchFamily="2" charset="0"/>
                <a:cs typeface="Magistral Black" panose="00000400000000000000" pitchFamily="2" charset="0"/>
              </a:rPr>
              <a:t>Стратегические инициативы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8766" y="1796503"/>
            <a:ext cx="30895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C87DB8"/>
                </a:solidFill>
                <a:latin typeface="Calibri" panose="020F0502020204030204"/>
              </a:rPr>
              <a:t/>
            </a:r>
            <a:br>
              <a:rPr lang="ru-RU" sz="1800" dirty="0">
                <a:solidFill>
                  <a:srgbClr val="C87DB8"/>
                </a:solidFill>
                <a:latin typeface="Calibri" panose="020F0502020204030204"/>
              </a:rPr>
            </a:br>
            <a:endParaRPr lang="ru-RU" sz="1800" dirty="0">
              <a:solidFill>
                <a:srgbClr val="1D2341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0384" y="125417"/>
            <a:ext cx="52114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87DB8"/>
                </a:solidFill>
                <a:latin typeface="Calibri" panose="020F0502020204030204"/>
              </a:rPr>
              <a:t>12</a:t>
            </a:r>
            <a:r>
              <a:rPr lang="en-US" sz="1600" b="1" dirty="0" smtClean="0">
                <a:solidFill>
                  <a:srgbClr val="C87DB8"/>
                </a:solidFill>
                <a:latin typeface="Calibri" panose="020F0502020204030204"/>
              </a:rPr>
              <a:t>43</a:t>
            </a:r>
            <a:r>
              <a:rPr lang="ru-RU" sz="1600" b="1" dirty="0" smtClean="0">
                <a:solidFill>
                  <a:srgbClr val="C87DB8"/>
                </a:solidFill>
                <a:latin typeface="Calibri" panose="020F0502020204030204"/>
              </a:rPr>
              <a:t> больных </a:t>
            </a:r>
            <a:r>
              <a:rPr lang="ru-RU" sz="1600" b="1" dirty="0">
                <a:solidFill>
                  <a:srgbClr val="C87DB8"/>
                </a:solidFill>
                <a:latin typeface="Calibri" panose="020F0502020204030204"/>
              </a:rPr>
              <a:t>со СМА – </a:t>
            </a:r>
            <a:r>
              <a:rPr lang="ru-RU" sz="1600" b="1" dirty="0" smtClean="0">
                <a:solidFill>
                  <a:srgbClr val="C87DB8"/>
                </a:solidFill>
                <a:latin typeface="Calibri" panose="020F0502020204030204"/>
              </a:rPr>
              <a:t>89</a:t>
            </a:r>
            <a:r>
              <a:rPr lang="en-US" sz="1600" b="1" dirty="0" smtClean="0">
                <a:solidFill>
                  <a:srgbClr val="C87DB8"/>
                </a:solidFill>
                <a:latin typeface="Calibri" panose="020F0502020204030204"/>
              </a:rPr>
              <a:t>8</a:t>
            </a:r>
            <a:r>
              <a:rPr lang="ru-RU" sz="1600" b="1" dirty="0" smtClean="0">
                <a:solidFill>
                  <a:srgbClr val="C87DB8"/>
                </a:solidFill>
                <a:latin typeface="Calibri" panose="020F0502020204030204"/>
              </a:rPr>
              <a:t> </a:t>
            </a:r>
            <a:r>
              <a:rPr lang="ru-RU" sz="1600" b="1" dirty="0">
                <a:solidFill>
                  <a:srgbClr val="C87DB8"/>
                </a:solidFill>
                <a:latin typeface="Calibri" panose="020F0502020204030204"/>
              </a:rPr>
              <a:t>дети, </a:t>
            </a:r>
          </a:p>
          <a:p>
            <a:r>
              <a:rPr lang="ru-RU" sz="1600" b="1" dirty="0" smtClean="0">
                <a:solidFill>
                  <a:srgbClr val="C87DB8"/>
                </a:solidFill>
                <a:latin typeface="Calibri" panose="020F0502020204030204"/>
              </a:rPr>
              <a:t>34</a:t>
            </a:r>
            <a:r>
              <a:rPr lang="en-US" sz="1600" b="1" dirty="0" smtClean="0">
                <a:solidFill>
                  <a:srgbClr val="C87DB8"/>
                </a:solidFill>
                <a:latin typeface="Calibri" panose="020F0502020204030204"/>
              </a:rPr>
              <a:t>5</a:t>
            </a:r>
            <a:r>
              <a:rPr lang="ru-RU" sz="1600" b="1" dirty="0" smtClean="0">
                <a:solidFill>
                  <a:srgbClr val="C87DB8"/>
                </a:solidFill>
                <a:latin typeface="Calibri" panose="020F0502020204030204"/>
              </a:rPr>
              <a:t> </a:t>
            </a:r>
            <a:r>
              <a:rPr lang="ru-RU" sz="1600" b="1" dirty="0">
                <a:solidFill>
                  <a:srgbClr val="C87DB8"/>
                </a:solidFill>
                <a:latin typeface="Calibri" panose="020F0502020204030204"/>
              </a:rPr>
              <a:t>взрослые : </a:t>
            </a:r>
          </a:p>
          <a:p>
            <a:r>
              <a:rPr lang="ru-RU" sz="1200" dirty="0">
                <a:solidFill>
                  <a:srgbClr val="1D2341"/>
                </a:solidFill>
                <a:latin typeface="Calibri" panose="020F0502020204030204"/>
              </a:rPr>
              <a:t>по данным </a:t>
            </a:r>
            <a:r>
              <a:rPr lang="ru-RU" sz="1200" dirty="0" err="1">
                <a:solidFill>
                  <a:srgbClr val="1D2341"/>
                </a:solidFill>
                <a:latin typeface="Calibri" panose="020F0502020204030204"/>
              </a:rPr>
              <a:t>пациентского</a:t>
            </a:r>
            <a:r>
              <a:rPr lang="ru-RU" sz="1200" dirty="0">
                <a:solidFill>
                  <a:srgbClr val="1D2341"/>
                </a:solidFill>
                <a:latin typeface="Calibri" panose="020F0502020204030204"/>
              </a:rPr>
              <a:t> регистра «Семьи СМА</a:t>
            </a:r>
            <a:r>
              <a:rPr lang="ru-RU" sz="1200" dirty="0" smtClean="0">
                <a:solidFill>
                  <a:srgbClr val="1D2341"/>
                </a:solidFill>
                <a:latin typeface="Calibri" panose="020F0502020204030204"/>
              </a:rPr>
              <a:t>» на </a:t>
            </a:r>
            <a:r>
              <a:rPr lang="en-US" sz="1200" dirty="0" smtClean="0">
                <a:solidFill>
                  <a:srgbClr val="1D2341"/>
                </a:solidFill>
                <a:latin typeface="Calibri" panose="020F0502020204030204"/>
              </a:rPr>
              <a:t>06</a:t>
            </a:r>
            <a:r>
              <a:rPr lang="ru-RU" sz="1200" dirty="0" smtClean="0">
                <a:solidFill>
                  <a:srgbClr val="1D2341"/>
                </a:solidFill>
                <a:latin typeface="Calibri" panose="020F0502020204030204"/>
              </a:rPr>
              <a:t>.0</a:t>
            </a:r>
            <a:r>
              <a:rPr lang="en-US" sz="1200" dirty="0" smtClean="0">
                <a:solidFill>
                  <a:srgbClr val="1D2341"/>
                </a:solidFill>
                <a:latin typeface="Calibri" panose="020F0502020204030204"/>
              </a:rPr>
              <a:t>5</a:t>
            </a:r>
            <a:r>
              <a:rPr lang="ru-RU" sz="1200" dirty="0" smtClean="0">
                <a:solidFill>
                  <a:srgbClr val="1D2341"/>
                </a:solidFill>
                <a:latin typeface="Calibri" panose="020F0502020204030204"/>
              </a:rPr>
              <a:t>.2022</a:t>
            </a:r>
            <a:endParaRPr lang="ru-RU" sz="1200" dirty="0">
              <a:solidFill>
                <a:srgbClr val="1D2341"/>
              </a:solidFill>
              <a:latin typeface="Calibri" panose="020F050202020403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71480"/>
              </p:ext>
            </p:extLst>
          </p:nvPr>
        </p:nvGraphicFramePr>
        <p:xfrm>
          <a:off x="487159" y="3456788"/>
          <a:ext cx="2688124" cy="107803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553290">
                  <a:extLst>
                    <a:ext uri="{9D8B030D-6E8A-4147-A177-3AD203B41FA5}">
                      <a16:colId xmlns:a16="http://schemas.microsoft.com/office/drawing/2014/main" val="4227075418"/>
                    </a:ext>
                  </a:extLst>
                </a:gridCol>
                <a:gridCol w="612321">
                  <a:extLst>
                    <a:ext uri="{9D8B030D-6E8A-4147-A177-3AD203B41FA5}">
                      <a16:colId xmlns:a16="http://schemas.microsoft.com/office/drawing/2014/main" val="4066798319"/>
                    </a:ext>
                  </a:extLst>
                </a:gridCol>
                <a:gridCol w="522513">
                  <a:extLst>
                    <a:ext uri="{9D8B030D-6E8A-4147-A177-3AD203B41FA5}">
                      <a16:colId xmlns:a16="http://schemas.microsoft.com/office/drawing/2014/main" val="3185199155"/>
                    </a:ext>
                  </a:extLst>
                </a:gridCol>
              </a:tblGrid>
              <a:tr h="269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Получает терапию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Кол-во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570789"/>
                  </a:ext>
                </a:extLst>
              </a:tr>
              <a:tr h="269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9</a:t>
                      </a:r>
                      <a:r>
                        <a:rPr lang="ru-RU" sz="1100" dirty="0" smtClean="0">
                          <a:effectLst/>
                        </a:rPr>
                        <a:t>79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79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alpha val="3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63627"/>
                  </a:ext>
                </a:extLst>
              </a:tr>
              <a:tr h="269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241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alpha val="3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972835"/>
                  </a:ext>
                </a:extLst>
              </a:tr>
              <a:tr h="269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нуждается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alpha val="3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019074"/>
                  </a:ext>
                </a:extLst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512593780"/>
              </p:ext>
            </p:extLst>
          </p:nvPr>
        </p:nvGraphicFramePr>
        <p:xfrm>
          <a:off x="270572" y="782557"/>
          <a:ext cx="3355629" cy="2822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3723509" y="912877"/>
            <a:ext cx="8600" cy="249381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796736"/>
              </p:ext>
            </p:extLst>
          </p:nvPr>
        </p:nvGraphicFramePr>
        <p:xfrm>
          <a:off x="4158180" y="3538604"/>
          <a:ext cx="4088693" cy="9172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1091">
                  <a:extLst>
                    <a:ext uri="{9D8B030D-6E8A-4147-A177-3AD203B41FA5}">
                      <a16:colId xmlns:a16="http://schemas.microsoft.com/office/drawing/2014/main" val="221752660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449627601"/>
                    </a:ext>
                  </a:extLst>
                </a:gridCol>
                <a:gridCol w="424543">
                  <a:extLst>
                    <a:ext uri="{9D8B030D-6E8A-4147-A177-3AD203B41FA5}">
                      <a16:colId xmlns:a16="http://schemas.microsoft.com/office/drawing/2014/main" val="1296392159"/>
                    </a:ext>
                  </a:extLst>
                </a:gridCol>
                <a:gridCol w="583248">
                  <a:extLst>
                    <a:ext uri="{9D8B030D-6E8A-4147-A177-3AD203B41FA5}">
                      <a16:colId xmlns:a16="http://schemas.microsoft.com/office/drawing/2014/main" val="3879222684"/>
                    </a:ext>
                  </a:extLst>
                </a:gridCol>
                <a:gridCol w="551354">
                  <a:extLst>
                    <a:ext uri="{9D8B030D-6E8A-4147-A177-3AD203B41FA5}">
                      <a16:colId xmlns:a16="http://schemas.microsoft.com/office/drawing/2014/main" val="1152897148"/>
                    </a:ext>
                  </a:extLst>
                </a:gridCol>
              </a:tblGrid>
              <a:tr h="18345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*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Дети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Взрослые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61654363"/>
                  </a:ext>
                </a:extLst>
              </a:tr>
              <a:tr h="1834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Кол-во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%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Кол-во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%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03031140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Получают терапию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effectLst/>
                        </a:rPr>
                        <a:t>94</a:t>
                      </a:r>
                      <a:endParaRPr lang="ru-RU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31395923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получают терапию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endParaRPr lang="ru-RU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76224313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нуждаются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2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0,3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49535612"/>
                  </a:ext>
                </a:extLst>
              </a:tr>
            </a:tbl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268998502"/>
              </p:ext>
            </p:extLst>
          </p:nvPr>
        </p:nvGraphicFramePr>
        <p:xfrm>
          <a:off x="6559061" y="782558"/>
          <a:ext cx="2405325" cy="2674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924109889"/>
              </p:ext>
            </p:extLst>
          </p:nvPr>
        </p:nvGraphicFramePr>
        <p:xfrm>
          <a:off x="3732109" y="885082"/>
          <a:ext cx="2969297" cy="2469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0556073-F64A-4328-9E57-3112DD08A212}"/>
              </a:ext>
            </a:extLst>
          </p:cNvPr>
          <p:cNvSpPr txBox="1"/>
          <p:nvPr/>
        </p:nvSpPr>
        <p:spPr>
          <a:xfrm>
            <a:off x="194193" y="4833418"/>
            <a:ext cx="4657142" cy="207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" sz="750" dirty="0">
                <a:solidFill>
                  <a:srgbClr val="20335A"/>
                </a:solidFill>
                <a:latin typeface="Verdana"/>
              </a:rPr>
              <a:t>Данные из архива Германенко О.Ю., 2021 г.</a:t>
            </a:r>
          </a:p>
        </p:txBody>
      </p:sp>
    </p:spTree>
    <p:extLst>
      <p:ext uri="{BB962C8B-B14F-4D97-AF65-F5344CB8AC3E}">
        <p14:creationId xmlns:p14="http://schemas.microsoft.com/office/powerpoint/2010/main" val="246689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2B60C6-F561-6441-B6FC-79679A07355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28588"/>
            <a:ext cx="8672513" cy="99377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Взрослые со </a:t>
            </a:r>
            <a:r>
              <a:rPr lang="ru-RU" dirty="0" smtClean="0">
                <a:solidFill>
                  <a:srgbClr val="7030A0"/>
                </a:solidFill>
              </a:rPr>
              <a:t>СМА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030288" y="1174750"/>
            <a:ext cx="8113712" cy="326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C40863-F347-4135-9AEF-20D5441577C8}"/>
              </a:ext>
            </a:extLst>
          </p:cNvPr>
          <p:cNvSpPr txBox="1"/>
          <p:nvPr/>
        </p:nvSpPr>
        <p:spPr>
          <a:xfrm>
            <a:off x="194193" y="4833418"/>
            <a:ext cx="4657142" cy="207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" sz="750" dirty="0">
                <a:solidFill>
                  <a:srgbClr val="20335A"/>
                </a:solidFill>
                <a:latin typeface="Verdana"/>
              </a:rPr>
              <a:t>Данные из архива Германенко О.Ю., </a:t>
            </a:r>
            <a:r>
              <a:rPr lang="ru" sz="750" dirty="0" smtClean="0">
                <a:solidFill>
                  <a:srgbClr val="20335A"/>
                </a:solidFill>
                <a:latin typeface="Verdana"/>
              </a:rPr>
              <a:t>2022 </a:t>
            </a:r>
            <a:r>
              <a:rPr lang="ru" sz="750" dirty="0">
                <a:solidFill>
                  <a:srgbClr val="20335A"/>
                </a:solidFill>
                <a:latin typeface="Verdana"/>
              </a:rPr>
              <a:t>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52111" y="2188969"/>
            <a:ext cx="2212439" cy="1823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100" dirty="0">
                <a:solidFill>
                  <a:srgbClr val="FFFFFF"/>
                </a:solidFill>
                <a:latin typeface="Magistral Black" panose="00000400000000000000" pitchFamily="2" charset="0"/>
                <a:cs typeface="Magistral Black" panose="00000400000000000000" pitchFamily="2" charset="0"/>
              </a:rPr>
              <a:t>Программы поддержки семей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42606" y="1547520"/>
            <a:ext cx="30895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C87DB8"/>
                </a:solidFill>
              </a:rPr>
              <a:t/>
            </a:r>
            <a:br>
              <a:rPr lang="ru-RU" sz="1800" dirty="0">
                <a:solidFill>
                  <a:srgbClr val="C87DB8"/>
                </a:solidFill>
              </a:rPr>
            </a:br>
            <a:endParaRPr lang="ru-RU" sz="1800" dirty="0">
              <a:solidFill>
                <a:srgbClr val="1D2341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/>
          </p:nvPr>
        </p:nvGraphicFramePr>
        <p:xfrm>
          <a:off x="4265604" y="1016732"/>
          <a:ext cx="4620284" cy="3506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435449" y="820099"/>
            <a:ext cx="110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Возраст</a:t>
            </a:r>
            <a:endParaRPr lang="ru-RU" sz="16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206190" y="1033611"/>
          <a:ext cx="3760470" cy="16510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2470">
                  <a:extLst>
                    <a:ext uri="{9D8B030D-6E8A-4147-A177-3AD203B41FA5}">
                      <a16:colId xmlns:a16="http://schemas.microsoft.com/office/drawing/2014/main" val="175775638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9176991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0932681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341048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681837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314967"/>
                    </a:ext>
                  </a:extLst>
                </a:gridCol>
              </a:tblGrid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Лет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СМА 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СМА 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СМА 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СМА 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Всего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1372557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16-17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42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71771280"/>
                  </a:ext>
                </a:extLst>
              </a:tr>
              <a:tr h="3669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18+ всего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130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210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344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01683158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18-25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66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66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42796646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26-35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41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108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39377141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36-45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54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96329670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46-55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96037427"/>
                  </a:ext>
                </a:extLst>
              </a:tr>
              <a:tr h="183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56-65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70746848"/>
                  </a:ext>
                </a:extLst>
              </a:tr>
            </a:tbl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956014" y="1775684"/>
            <a:ext cx="301064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54802" y="958896"/>
            <a:ext cx="3200171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013" dirty="0"/>
          </a:p>
          <a:p>
            <a:endParaRPr lang="ru-RU" sz="1013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6" y="182966"/>
            <a:ext cx="902789" cy="5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8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5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6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7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18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19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Специальное оформление">
  <a:themeElements>
    <a:clrScheme name="СМА 1">
      <a:dk1>
        <a:srgbClr val="1D2341"/>
      </a:dk1>
      <a:lt1>
        <a:srgbClr val="FFFFFF"/>
      </a:lt1>
      <a:dk2>
        <a:srgbClr val="6E3C67"/>
      </a:dk2>
      <a:lt2>
        <a:srgbClr val="E7E6E6"/>
      </a:lt2>
      <a:accent1>
        <a:srgbClr val="AC6B9F"/>
      </a:accent1>
      <a:accent2>
        <a:srgbClr val="EDC65A"/>
      </a:accent2>
      <a:accent3>
        <a:srgbClr val="6383C1"/>
      </a:accent3>
      <a:accent4>
        <a:srgbClr val="C0F7F9"/>
      </a:accent4>
      <a:accent5>
        <a:srgbClr val="F2F2F2"/>
      </a:accent5>
      <a:accent6>
        <a:srgbClr val="7968A6"/>
      </a:accent6>
      <a:hlink>
        <a:srgbClr val="AC1F9F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5312</TotalTime>
  <Words>2551</Words>
  <Application>Microsoft Office PowerPoint</Application>
  <PresentationFormat>Экран (16:9)</PresentationFormat>
  <Paragraphs>531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20</vt:i4>
      </vt:variant>
    </vt:vector>
  </HeadingPairs>
  <TitlesOfParts>
    <vt:vector size="55" baseType="lpstr">
      <vt:lpstr>Arial</vt:lpstr>
      <vt:lpstr>Arial Black</vt:lpstr>
      <vt:lpstr>Calibri</vt:lpstr>
      <vt:lpstr>Calibri Light</vt:lpstr>
      <vt:lpstr>Cambria</vt:lpstr>
      <vt:lpstr>Century Gothic</vt:lpstr>
      <vt:lpstr>Magistral Black</vt:lpstr>
      <vt:lpstr>Magistral Bold</vt:lpstr>
      <vt:lpstr>Raleway ExtraBold</vt:lpstr>
      <vt:lpstr>Raleway Medium</vt:lpstr>
      <vt:lpstr>Times New Roman</vt:lpstr>
      <vt:lpstr>Verdana</vt:lpstr>
      <vt:lpstr>Wingdings</vt:lpstr>
      <vt:lpstr>3_Специальное оформление</vt:lpstr>
      <vt:lpstr>Специальное оформление</vt:lpstr>
      <vt:lpstr>1_Специальное оформление</vt:lpstr>
      <vt:lpstr>2_Специальное оформление</vt:lpstr>
      <vt:lpstr>4_Специальное оформление</vt:lpstr>
      <vt:lpstr>5_Специальное оформление</vt:lpstr>
      <vt:lpstr>6_Специальное оформление</vt:lpstr>
      <vt:lpstr>7_Специальное оформление</vt:lpstr>
      <vt:lpstr>8_Специальное оформление</vt:lpstr>
      <vt:lpstr>9_Специальное оформление</vt:lpstr>
      <vt:lpstr>10_Специальное оформление</vt:lpstr>
      <vt:lpstr>11_Специальное оформление</vt:lpstr>
      <vt:lpstr>12_Специальное оформление</vt:lpstr>
      <vt:lpstr>13_Специальное оформление</vt:lpstr>
      <vt:lpstr>14_Специальное оформление</vt:lpstr>
      <vt:lpstr>Тема Office</vt:lpstr>
      <vt:lpstr>15_Специальное оформление</vt:lpstr>
      <vt:lpstr>16_Специальное оформление</vt:lpstr>
      <vt:lpstr>1_Тема Office</vt:lpstr>
      <vt:lpstr>17_Специальное оформление</vt:lpstr>
      <vt:lpstr>18_Специальное оформление</vt:lpstr>
      <vt:lpstr>19_Специальное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Взрослые со СМА</vt:lpstr>
      <vt:lpstr>Презентация PowerPoint</vt:lpstr>
      <vt:lpstr>Презентация PowerPoint</vt:lpstr>
      <vt:lpstr>Региональное лекарственное обеспечение больных СМА </vt:lpstr>
      <vt:lpstr>ХМАО-Югра и лечение больных СМА</vt:lpstr>
      <vt:lpstr>ХМАО-Югра и лечение больных СМА</vt:lpstr>
      <vt:lpstr>ХМАО и лечение больных СМА </vt:lpstr>
      <vt:lpstr>Федерализация лечения больных СМА</vt:lpstr>
      <vt:lpstr>Презентация PowerPoint</vt:lpstr>
      <vt:lpstr>Презентация PowerPoint</vt:lpstr>
      <vt:lpstr>Предложения в части лекарственного обеспечения и организации медицинской и социальной помощи 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 Fill</dc:creator>
  <cp:lastModifiedBy>Olga Germanenko</cp:lastModifiedBy>
  <cp:revision>355</cp:revision>
  <dcterms:created xsi:type="dcterms:W3CDTF">2018-09-12T11:49:12Z</dcterms:created>
  <dcterms:modified xsi:type="dcterms:W3CDTF">2022-06-01T01:50:30Z</dcterms:modified>
</cp:coreProperties>
</file>